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4"/>
  </p:notes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8C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90" autoAdjust="0"/>
    <p:restoredTop sz="94660"/>
  </p:normalViewPr>
  <p:slideViewPr>
    <p:cSldViewPr snapToGrid="0">
      <p:cViewPr>
        <p:scale>
          <a:sx n="81" d="100"/>
          <a:sy n="81" d="100"/>
        </p:scale>
        <p:origin x="-882"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AAC15D-9197-416A-8EFD-FB11DCB73409}" type="datetimeFigureOut">
              <a:rPr lang="en-US"/>
              <a:pPr/>
              <a:t>7/17/2014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182A9B-878D-4F84-B6D2-11DDF94E4EE1}" type="slidenum">
              <a:rPr lang="en-US"/>
              <a:pPr/>
              <a:t>‹#›</a:t>
            </a:fld>
            <a:endParaRPr lang="en-US"/>
          </a:p>
        </p:txBody>
      </p:sp>
    </p:spTree>
    <p:extLst>
      <p:ext uri="{BB962C8B-B14F-4D97-AF65-F5344CB8AC3E}">
        <p14:creationId xmlns:p14="http://schemas.microsoft.com/office/powerpoint/2010/main" val="166126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182A9B-878D-4F84-B6D2-11DDF94E4EE1}" type="slidenum">
              <a:rPr lang="en-US"/>
              <a:pPr/>
              <a:t>1</a:t>
            </a:fld>
            <a:endParaRPr lang="en-US"/>
          </a:p>
        </p:txBody>
      </p:sp>
    </p:spTree>
    <p:extLst>
      <p:ext uri="{BB962C8B-B14F-4D97-AF65-F5344CB8AC3E}">
        <p14:creationId xmlns:p14="http://schemas.microsoft.com/office/powerpoint/2010/main" val="2412759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182A9B-878D-4F84-B6D2-11DDF94E4EE1}" type="slidenum">
              <a:rPr lang="en-US"/>
              <a:pPr/>
              <a:t>2</a:t>
            </a:fld>
            <a:endParaRPr lang="en-US"/>
          </a:p>
        </p:txBody>
      </p:sp>
    </p:spTree>
    <p:extLst>
      <p:ext uri="{BB962C8B-B14F-4D97-AF65-F5344CB8AC3E}">
        <p14:creationId xmlns:p14="http://schemas.microsoft.com/office/powerpoint/2010/main" val="18070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182A9B-878D-4F84-B6D2-11DDF94E4EE1}" type="slidenum">
              <a:rPr lang="en-US"/>
              <a:pPr/>
              <a:t>3</a:t>
            </a:fld>
            <a:endParaRPr lang="en-US"/>
          </a:p>
        </p:txBody>
      </p:sp>
    </p:spTree>
    <p:extLst>
      <p:ext uri="{BB962C8B-B14F-4D97-AF65-F5344CB8AC3E}">
        <p14:creationId xmlns:p14="http://schemas.microsoft.com/office/powerpoint/2010/main" val="18070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182A9B-878D-4F84-B6D2-11DDF94E4EE1}" type="slidenum">
              <a:rPr lang="en-US"/>
              <a:pPr/>
              <a:t>4</a:t>
            </a:fld>
            <a:endParaRPr lang="en-US"/>
          </a:p>
        </p:txBody>
      </p:sp>
    </p:spTree>
    <p:extLst>
      <p:ext uri="{BB962C8B-B14F-4D97-AF65-F5344CB8AC3E}">
        <p14:creationId xmlns:p14="http://schemas.microsoft.com/office/powerpoint/2010/main" val="18070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182A9B-878D-4F84-B6D2-11DDF94E4EE1}" type="slidenum">
              <a:rPr lang="en-US"/>
              <a:pPr/>
              <a:t>5</a:t>
            </a:fld>
            <a:endParaRPr lang="en-US"/>
          </a:p>
        </p:txBody>
      </p:sp>
    </p:spTree>
    <p:extLst>
      <p:ext uri="{BB962C8B-B14F-4D97-AF65-F5344CB8AC3E}">
        <p14:creationId xmlns:p14="http://schemas.microsoft.com/office/powerpoint/2010/main" val="18070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182A9B-878D-4F84-B6D2-11DDF94E4EE1}" type="slidenum">
              <a:rPr lang="en-US"/>
              <a:pPr/>
              <a:t>6</a:t>
            </a:fld>
            <a:endParaRPr lang="en-US"/>
          </a:p>
        </p:txBody>
      </p:sp>
    </p:spTree>
    <p:extLst>
      <p:ext uri="{BB962C8B-B14F-4D97-AF65-F5344CB8AC3E}">
        <p14:creationId xmlns:p14="http://schemas.microsoft.com/office/powerpoint/2010/main" val="18070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182A9B-878D-4F84-B6D2-11DDF94E4EE1}" type="slidenum">
              <a:rPr lang="en-US"/>
              <a:pPr/>
              <a:t>7</a:t>
            </a:fld>
            <a:endParaRPr lang="en-US"/>
          </a:p>
        </p:txBody>
      </p:sp>
    </p:spTree>
    <p:extLst>
      <p:ext uri="{BB962C8B-B14F-4D97-AF65-F5344CB8AC3E}">
        <p14:creationId xmlns:p14="http://schemas.microsoft.com/office/powerpoint/2010/main" val="180701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9" name="Rectangle 8"/>
          <p:cNvSpPr/>
          <p:nvPr/>
        </p:nvSpPr>
        <p:spPr>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1" y="2733709"/>
            <a:ext cx="6108101"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pPr/>
              <a:t>7/17/2014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941510" y="2750337"/>
            <a:ext cx="878916" cy="1356442"/>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5929622"/>
            <a:ext cx="1202248" cy="144270"/>
          </a:xfrm>
          <a:prstGeom prst="rect">
            <a:avLst/>
          </a:prstGeom>
        </p:spPr>
      </p:pic>
      <p:sp>
        <p:nvSpPr>
          <p:cNvPr id="10" name="Rectangle 9"/>
          <p:cNvSpPr/>
          <p:nvPr/>
        </p:nvSpPr>
        <p:spPr>
          <a:xfrm>
            <a:off x="0"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2" y="4711617"/>
            <a:ext cx="7210394"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0242" y="609598"/>
            <a:ext cx="721039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0239" y="5169584"/>
            <a:ext cx="7210397"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pPr/>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2" y="4711310"/>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5929622"/>
            <a:ext cx="1202248" cy="144270"/>
          </a:xfrm>
          <a:prstGeom prst="rect">
            <a:avLst/>
          </a:prstGeom>
        </p:spPr>
      </p:pic>
      <p:sp>
        <p:nvSpPr>
          <p:cNvPr id="10" name="Rectangle 9"/>
          <p:cNvSpPr/>
          <p:nvPr/>
        </p:nvSpPr>
        <p:spPr>
          <a:xfrm>
            <a:off x="0"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609597"/>
            <a:ext cx="7210394"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0242" y="4711616"/>
            <a:ext cx="7210394"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pPr/>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2" y="4711616"/>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7828359"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5929622"/>
            <a:ext cx="1202248" cy="144270"/>
          </a:xfrm>
          <a:prstGeom prst="rect">
            <a:avLst/>
          </a:prstGeom>
        </p:spPr>
      </p:pic>
      <p:sp>
        <p:nvSpPr>
          <p:cNvPr id="14" name="Rectangle 13"/>
          <p:cNvSpPr/>
          <p:nvPr/>
        </p:nvSpPr>
        <p:spPr>
          <a:xfrm>
            <a:off x="0"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92" y="609599"/>
            <a:ext cx="6539158"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051717" y="3653379"/>
            <a:ext cx="611743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10242" y="4711616"/>
            <a:ext cx="7210394"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pPr/>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2" y="4709926"/>
            <a:ext cx="865613" cy="1090789"/>
          </a:xfrm>
        </p:spPr>
        <p:txBody>
          <a:bodyPr/>
          <a:lstStyle/>
          <a:p>
            <a:fld id="{6D22F896-40B5-4ADD-8801-0D06FADFA095}" type="slidenum">
              <a:rPr lang="en-US" dirty="0"/>
              <a:pPr/>
              <a:t>‹#›</a:t>
            </a:fld>
            <a:endParaRPr lang="en-US" dirty="0"/>
          </a:p>
        </p:txBody>
      </p:sp>
      <p:sp>
        <p:nvSpPr>
          <p:cNvPr id="16" name="TextBox 15"/>
          <p:cNvSpPr txBox="1"/>
          <p:nvPr/>
        </p:nvSpPr>
        <p:spPr>
          <a:xfrm>
            <a:off x="437679" y="748116"/>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7247107" y="3033524"/>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7828359"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5929622"/>
            <a:ext cx="1202248" cy="144270"/>
          </a:xfrm>
          <a:prstGeom prst="rect">
            <a:avLst/>
          </a:prstGeom>
        </p:spPr>
      </p:pic>
      <p:sp>
        <p:nvSpPr>
          <p:cNvPr id="11" name="Rectangle 10"/>
          <p:cNvSpPr/>
          <p:nvPr/>
        </p:nvSpPr>
        <p:spPr>
          <a:xfrm>
            <a:off x="0"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39" y="4711616"/>
            <a:ext cx="7210397"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0240" y="5300150"/>
            <a:ext cx="7210397"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pPr/>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2" y="4709926"/>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8359"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16" name="Rectangle 15"/>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501917" y="753228"/>
            <a:ext cx="721872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495709" y="2336873"/>
            <a:ext cx="2302526"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10241" y="3022674"/>
            <a:ext cx="2287277"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2967019" y="2336873"/>
            <a:ext cx="229743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2959103" y="3022674"/>
            <a:ext cx="229743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418117" y="2336873"/>
            <a:ext cx="230251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418117" y="3022674"/>
            <a:ext cx="2302519"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pPr/>
              <a:t>7/17/2014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8359"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17" name="Rectangle 16"/>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510242" y="753228"/>
            <a:ext cx="7210395"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10239" y="4297503"/>
            <a:ext cx="228727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10239" y="2336873"/>
            <a:ext cx="228727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10239" y="4873765"/>
            <a:ext cx="228727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2959103" y="4297503"/>
            <a:ext cx="229743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2959103" y="2336873"/>
            <a:ext cx="229743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2958088" y="4873764"/>
            <a:ext cx="230047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423009" y="4297503"/>
            <a:ext cx="229762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423008" y="2336873"/>
            <a:ext cx="229762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422915" y="4873762"/>
            <a:ext cx="2300672"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pPr/>
              <a:t>7/17/2014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8359"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9" name="Rectangle 8"/>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pPr/>
              <a:t>7/17/2014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448782" y="2040420"/>
            <a:ext cx="5106988" cy="102614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7200777" y="5543428"/>
            <a:ext cx="1602997" cy="1026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596923" y="609597"/>
            <a:ext cx="80535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241" y="609598"/>
            <a:ext cx="6652503"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105344" y="5936188"/>
            <a:ext cx="2057400" cy="365125"/>
          </a:xfrm>
        </p:spPr>
        <p:txBody>
          <a:bodyPr/>
          <a:lstStyle/>
          <a:p>
            <a:fld id="{6178E61D-D431-422C-9764-11DAFE33AB63}" type="datetimeFigureOut">
              <a:rPr lang="en-US" dirty="0"/>
              <a:pPr/>
              <a:t>7/17/2014</a:t>
            </a:fld>
            <a:endParaRPr lang="en-US" dirty="0"/>
          </a:p>
        </p:txBody>
      </p:sp>
      <p:sp>
        <p:nvSpPr>
          <p:cNvPr id="5" name="Footer Placeholder 4"/>
          <p:cNvSpPr>
            <a:spLocks noGrp="1"/>
          </p:cNvSpPr>
          <p:nvPr>
            <p:ph type="ftr" sz="quarter" idx="11"/>
          </p:nvPr>
        </p:nvSpPr>
        <p:spPr>
          <a:xfrm>
            <a:off x="510241" y="5936189"/>
            <a:ext cx="4595104" cy="365125"/>
          </a:xfrm>
        </p:spPr>
        <p:txBody>
          <a:bodyPr/>
          <a:lstStyle/>
          <a:p>
            <a:endParaRPr lang="en-US" dirty="0"/>
          </a:p>
        </p:txBody>
      </p:sp>
      <p:sp>
        <p:nvSpPr>
          <p:cNvPr id="6" name="Slide Number Placeholder 5"/>
          <p:cNvSpPr>
            <a:spLocks noGrp="1"/>
          </p:cNvSpPr>
          <p:nvPr>
            <p:ph type="sldNum" sz="quarter" idx="12"/>
          </p:nvPr>
        </p:nvSpPr>
        <p:spPr>
          <a:xfrm>
            <a:off x="7573163" y="5398634"/>
            <a:ext cx="865613"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8359"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17" name="Rectangle 16"/>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pPr/>
              <a:t>7/17/2014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7828359"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68" y="4087901"/>
            <a:ext cx="1202248" cy="144270"/>
          </a:xfrm>
          <a:prstGeom prst="rect">
            <a:avLst/>
          </a:prstGeom>
        </p:spPr>
      </p:pic>
      <p:sp>
        <p:nvSpPr>
          <p:cNvPr id="9" name="Rectangle 8"/>
          <p:cNvSpPr/>
          <p:nvPr/>
        </p:nvSpPr>
        <p:spPr>
          <a:xfrm>
            <a:off x="-2" y="2726267"/>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7939369" y="2726267"/>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2" y="2869895"/>
            <a:ext cx="7210395"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510242" y="4232172"/>
            <a:ext cx="7210395"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pPr/>
              <a:t>7/17/2014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047092" y="2869896"/>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10" name="Rectangle 9"/>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0240" y="2336873"/>
            <a:ext cx="3523769"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195592" y="2336873"/>
            <a:ext cx="3525044"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pPr/>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8359"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12" name="Rectangle 11"/>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0" y="753230"/>
            <a:ext cx="7210397"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79763" y="2336874"/>
            <a:ext cx="3354245"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0242" y="3030009"/>
            <a:ext cx="3523766"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365116" y="2336873"/>
            <a:ext cx="3355521"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95593" y="3030009"/>
            <a:ext cx="3525044"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pPr/>
              <a:t>7/17/2014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8359"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8" name="Rectangle 7"/>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pPr/>
              <a:t>7/17/2014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6" name="Rectangle 5"/>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pPr/>
              <a:t>7/17/2014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10" name="Rectangle 9"/>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753227"/>
            <a:ext cx="7210394"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3514385" y="2336874"/>
            <a:ext cx="4206252"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10241" y="2336873"/>
            <a:ext cx="2842559"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pPr/>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9370" y="1971234"/>
            <a:ext cx="1202248" cy="144270"/>
          </a:xfrm>
          <a:prstGeom prst="rect">
            <a:avLst/>
          </a:prstGeom>
        </p:spPr>
      </p:pic>
      <p:sp>
        <p:nvSpPr>
          <p:cNvPr id="10" name="Rectangle 9"/>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3" y="753228"/>
            <a:ext cx="7210393"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651250" y="2336874"/>
            <a:ext cx="406938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0242" y="2336874"/>
            <a:ext cx="2907192"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pPr/>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10241" y="753228"/>
            <a:ext cx="7210396"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10241" y="2336873"/>
            <a:ext cx="7210396"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663236"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pPr/>
              <a:t>7/17/2014</a:t>
            </a:fld>
            <a:endParaRPr lang="en-US" dirty="0"/>
          </a:p>
        </p:txBody>
      </p:sp>
      <p:sp>
        <p:nvSpPr>
          <p:cNvPr id="5" name="Footer Placeholder 4"/>
          <p:cNvSpPr>
            <a:spLocks noGrp="1"/>
          </p:cNvSpPr>
          <p:nvPr>
            <p:ph type="ftr" sz="quarter" idx="3"/>
          </p:nvPr>
        </p:nvSpPr>
        <p:spPr>
          <a:xfrm>
            <a:off x="510241" y="5936189"/>
            <a:ext cx="5152995"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047092" y="753228"/>
            <a:ext cx="865613"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go.redirectingat.com/?id=2954X595283&amp;site=youlookfab.com&amp;xs=1&amp;isjs=1&amp;url=http://shop.nordstrom.com/S/2969079?Category=&amp;Search=True&amp;SearchType=keywordsearch&amp;keyword=cream+in+Women's+Apparel&amp;origin=searchresults&amp;xguid=bacd0d4468bbea173d78566daf6049ba&amp;xcreo=0&amp;xed=0&amp;sref=http://youlookfab.com/2008/04/24/white-off-white-cream-and-beige/&amp;pref=http://www.google.com/url?sa=i&amp;rct=j&amp;q=&amp;esrc=s&amp;frm=1&amp;source=images&amp;cd=&amp;docid=HsXJVW51K2-TiM&amp;tbnid=GL17FKH5NFH3AM:&amp;ved=0CAUQjRw&amp;url=http://youlookfab.com/2008/04/24/white-off-white-cream-and-beige/&amp;ei=mSR8U7DIAtGVyAT9voKoCg&amp;bvm=bv.67229260,d.aWw&amp;psig=AFQjCNGqhiibAROAcIFc4RDrmJ4JzBsGHA&amp;ust=1400731106678746&amp;xtz=240" TargetMode="External"/><Relationship Id="rId3" Type="http://schemas.openxmlformats.org/officeDocument/2006/relationships/hyperlink" Target="http://www.google.com/url?sa=i&amp;rct=j&amp;q=&amp;esrc=s&amp;frm=1&amp;source=images&amp;cd=&amp;cad=rja&amp;uact=8&amp;docid=HsXJVW51K2-TiM&amp;tbnid=GL17FKH5NFH3AM:&amp;ved=0CAUQjRw&amp;url=http://www.lyst.com/clothing/ralph-lauren-blue-label-crinkled-silk-courtenay-dress-shadow-taupe/&amp;ei=ciR8U-noI8mhyATJvoGgAQ&amp;bvm=bv.67229260,d.aWw&amp;psig=AFQjCNGqhiibAROAcIFc4RDrmJ4JzBsGHA&amp;ust=1400731106678746" TargetMode="External"/><Relationship Id="rId7" Type="http://schemas.openxmlformats.org/officeDocument/2006/relationships/image" Target="../media/image34.jpeg"/><Relationship Id="rId2" Type="http://schemas.openxmlformats.org/officeDocument/2006/relationships/image" Target="../media/image4.png"/><Relationship Id="rId1" Type="http://schemas.openxmlformats.org/officeDocument/2006/relationships/slideLayout" Target="../slideLayouts/slideLayout14.xml"/><Relationship Id="rId6" Type="http://schemas.openxmlformats.org/officeDocument/2006/relationships/image" Target="../media/image33.jpeg"/><Relationship Id="rId5" Type="http://schemas.openxmlformats.org/officeDocument/2006/relationships/hyperlink" Target="http://www.google.com/url?sa=i&amp;rct=j&amp;q=&amp;esrc=s&amp;frm=1&amp;source=images&amp;cd=&amp;cad=rja&amp;uact=8&amp;docid=Cwp6gp_M-GIXJM&amp;tbnid=Gx2lsVAKTcmibM:&amp;ved=0CAUQjRw&amp;url=http://www.guayaberascubanas.com/hats&amp;ei=GCV8U-HXAvDLsASR84DADw&amp;bvm=bv.67229260,d.aWw&amp;psig=AFQjCNEnwlfeJSKhKiYkHh9ofN-Zv4uJ_A&amp;ust=1400731242652678" TargetMode="External"/><Relationship Id="rId4" Type="http://schemas.openxmlformats.org/officeDocument/2006/relationships/image" Target="../media/image32.jpeg"/><Relationship Id="rId9" Type="http://schemas.openxmlformats.org/officeDocument/2006/relationships/image" Target="../media/image35.jpe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4.png"/><Relationship Id="rId1" Type="http://schemas.openxmlformats.org/officeDocument/2006/relationships/slideLayout" Target="../slideLayouts/slideLayout14.xml"/><Relationship Id="rId5" Type="http://schemas.openxmlformats.org/officeDocument/2006/relationships/image" Target="../media/image38.jpeg"/><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hyperlink" Target="https://www.google.com/imgres?imgurl=http://3guysfrommiami.com/images/azucar1.jpg&amp;imgrefurl=http://3guysfrommiami.com/azucar.html&amp;docid=7iA6XLYOjL_vzM&amp;tbnid=aIc5xPwlt0QbIM:&amp;w=230&amp;h=300&amp;ei=SV_HU4G4M4fnsAT8g4HADA&amp;ved=0CAIQxiAwAA&amp;iact=c" TargetMode="External"/><Relationship Id="rId3" Type="http://schemas.openxmlformats.org/officeDocument/2006/relationships/image" Target="../media/image4.png"/><Relationship Id="rId7"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5.jpeg"/></Relationships>
</file>

<file path=ppt/slides/_rels/slide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4.png"/><Relationship Id="rId7" Type="http://schemas.openxmlformats.org/officeDocument/2006/relationships/hyperlink" Target="http://www.google.com/imgres?imgurl=http://premierguidemiami.com/wp-content/uploads/2010/05/Desi-Arnaz-photo-from-Lucie-Arnaz-Family-Archives1.jpg&amp;imgrefurl=http://premierguidemiami.com/babalu-a-tribute-to-the-music-of-desi-arnaz-starring-lucie-arnaz-raul-esparza-and-special-guest-desi-arnaz-jr-with-a-15-piece-orchestra/&amp;h=915&amp;w=760&amp;tbnid=NgUNcl56h2fjaM:&amp;zoom=1&amp;docid=C8sf-jjgaYNEUM&amp;ei=A13HU5jfJ8-oyAS3mIKoAw&amp;tbm=isch&amp;ved=0CCgQMygKMAo&amp;iact=rc&amp;uact=3&amp;dur=3467&amp;page=1&amp;start=0&amp;ndsp=17"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0.jpeg"/><Relationship Id="rId4" Type="http://schemas.openxmlformats.org/officeDocument/2006/relationships/image" Target="../media/image16.jpeg"/><Relationship Id="rId9" Type="http://schemas.openxmlformats.org/officeDocument/2006/relationships/hyperlink" Target="http://www.google.com/url?sa=i&amp;rct=j&amp;q=&amp;esrc=s&amp;frm=1&amp;source=images&amp;cd=&amp;cad=rja&amp;uact=8&amp;docid=0OdRBoTkCcgNzM&amp;tbnid=f2SyMMduvTG2CM:&amp;ved=0CAUQjRw&amp;url=http://www.jazzforhumanity.org/blog/&amp;ei=fmrHU8u9B4mryAStk4DIDg&amp;bvm=bv.71198958,d.aWw&amp;psig=AFQjCNHxT2Kt0dAgWnhvw-FUwKNd2uL3FQ&amp;ust=1405664191832500"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4.png"/><Relationship Id="rId7" Type="http://schemas.openxmlformats.org/officeDocument/2006/relationships/hyperlink" Target="http://www.google.com/url?sa=i&amp;rct=j&amp;q=&amp;esrc=s&amp;frm=1&amp;source=images&amp;cd=&amp;cad=rja&amp;uact=8&amp;docid=3EaZQMPa1mZRuM&amp;tbnid=qTzMAz0S-COhDM:&amp;ved=0CAUQjRw&amp;url=http://www.miamigov.com/nets/offices/littlehavana/&amp;ei=VtR8U7rCFbfMsQTrwIKoBw&amp;psig=AFQjCNFWobhC7xxnb2TGaUBXbgjDWUwfOg&amp;ust=1400776008344836"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22.jpeg"/><Relationship Id="rId11" Type="http://schemas.openxmlformats.org/officeDocument/2006/relationships/image" Target="../media/image25.jpeg"/><Relationship Id="rId5" Type="http://schemas.openxmlformats.org/officeDocument/2006/relationships/image" Target="../media/image21.jpeg"/><Relationship Id="rId10" Type="http://schemas.openxmlformats.org/officeDocument/2006/relationships/hyperlink" Target="http://www.google.com/url?sa=i&amp;rct=j&amp;q=&amp;esrc=s&amp;frm=1&amp;source=images&amp;cd=&amp;cad=rja&amp;uact=8&amp;docid=G1kTfLuz0ZBjBM&amp;tbnid=2zOSPAJLchI4VM:&amp;ved=0CAUQjRw&amp;url=http://www.pinterest.com/addy0379/presents-to-guy/&amp;ei=r9x8U9fPE8e1yAS9hYKgAg&amp;bvm=bv.67229260,d.aWw&amp;psig=AFQjCNFNh52hYa7rGhTimwfI9ySOd1i2Jw&amp;ust=1400778224662554" TargetMode="External"/><Relationship Id="rId4" Type="http://schemas.openxmlformats.org/officeDocument/2006/relationships/hyperlink" Target="http://www.google.com/url?sa=i&amp;rct=j&amp;q=&amp;esrc=s&amp;frm=1&amp;source=images&amp;cd=&amp;cad=rja&amp;uact=8&amp;docid=wr2kIVAxyLD_HM&amp;tbnid=fGDbnREjfWvKtM:&amp;ved=0CAUQjRw&amp;url=http://www.jitterbuzz.com/hall.html&amp;ei=RdV8U_mIDPOtsATl-4CwAQ&amp;bvm=bv.67229260,d.b2k&amp;psig=AFQjCNENyTYG2a1qlc4gLChvCcqDsOOGAQ&amp;ust=1400776219357400" TargetMode="External"/><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9.png"/><Relationship Id="rId7" Type="http://schemas.openxmlformats.org/officeDocument/2006/relationships/hyperlink" Target="https://www.google.com/search?biw=1152&amp;bih=654&amp;tbm=isch&amp;q=coach+bus&amp;revid=946361027" TargetMode="External"/><Relationship Id="rId2" Type="http://schemas.openxmlformats.org/officeDocument/2006/relationships/image" Target="../media/image4.png"/><Relationship Id="rId1" Type="http://schemas.openxmlformats.org/officeDocument/2006/relationships/slideLayout" Target="../slideLayouts/slideLayout14.xml"/><Relationship Id="rId6" Type="http://schemas.openxmlformats.org/officeDocument/2006/relationships/image" Target="../media/image30.jpeg"/><Relationship Id="rId5" Type="http://schemas.openxmlformats.org/officeDocument/2006/relationships/hyperlink" Target="http://www.google.com/url?sa=i&amp;rct=j&amp;q=&amp;esrc=s&amp;frm=1&amp;source=images&amp;cd=&amp;cad=rja&amp;uact=8&amp;docid=W-lVj8Yi3rQX8M&amp;tbnid=l53nieHxD56feM:&amp;ved=0CAUQjRw&amp;url=http://imgarcade.com/1/straw-fedora-hats-for-men/&amp;ei=D2vHU-yXJcWTyATT8IHgBA&amp;bvm=bv.71198958,d.aWw&amp;psig=AFQjCNEghL-c2ef9g7ZqI-ZflmAQEDceqg&amp;ust=1405664353857418" TargetMode="Externa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590" y="2725927"/>
            <a:ext cx="6108101" cy="1373070"/>
          </a:xfrm>
        </p:spPr>
        <p:txBody>
          <a:bodyPr/>
          <a:lstStyle/>
          <a:p>
            <a:r>
              <a:rPr lang="en-US" sz="3600" dirty="0" smtClean="0">
                <a:solidFill>
                  <a:schemeClr val="accent1">
                    <a:lumMod val="40000"/>
                    <a:lumOff val="60000"/>
                  </a:schemeClr>
                </a:solidFill>
                <a:latin typeface="Meiryo"/>
                <a:ea typeface="Meiryo"/>
                <a:cs typeface="Tunga"/>
              </a:rPr>
              <a:t>CUBA </a:t>
            </a:r>
            <a:r>
              <a:rPr lang="en-US" sz="2400" dirty="0">
                <a:solidFill>
                  <a:schemeClr val="accent1">
                    <a:lumMod val="40000"/>
                    <a:lumOff val="60000"/>
                  </a:schemeClr>
                </a:solidFill>
                <a:latin typeface="Meiryo"/>
                <a:ea typeface="Meiryo"/>
                <a:cs typeface="Tunga"/>
              </a:rPr>
              <a:t>IN</a:t>
            </a:r>
            <a:r>
              <a:rPr lang="en-US" sz="3600" dirty="0">
                <a:solidFill>
                  <a:schemeClr val="accent1">
                    <a:lumMod val="40000"/>
                    <a:lumOff val="60000"/>
                  </a:schemeClr>
                </a:solidFill>
                <a:latin typeface="Meiryo"/>
                <a:ea typeface="Meiryo"/>
                <a:cs typeface="Tunga"/>
              </a:rPr>
              <a:t> MIAMI</a:t>
            </a:r>
            <a:endParaRPr lang="en-US" sz="3600" dirty="0">
              <a:solidFill>
                <a:schemeClr val="accent1">
                  <a:lumMod val="40000"/>
                  <a:lumOff val="60000"/>
                </a:schemeClr>
              </a:solidFill>
              <a:latin typeface="Meiryo"/>
              <a:ea typeface="Meiryo"/>
              <a:cs typeface="Mangal"/>
            </a:endParaRPr>
          </a:p>
        </p:txBody>
      </p:sp>
      <p:sp>
        <p:nvSpPr>
          <p:cNvPr id="3" name="Subtitle 2"/>
          <p:cNvSpPr>
            <a:spLocks noGrp="1"/>
          </p:cNvSpPr>
          <p:nvPr>
            <p:ph type="subTitle" idx="1"/>
          </p:nvPr>
        </p:nvSpPr>
        <p:spPr/>
        <p:txBody>
          <a:bodyPr>
            <a:normAutofit/>
          </a:bodyPr>
          <a:lstStyle/>
          <a:p>
            <a:r>
              <a:rPr lang="en-US" sz="1600" dirty="0">
                <a:solidFill>
                  <a:schemeClr val="accent1">
                    <a:lumMod val="40000"/>
                    <a:lumOff val="60000"/>
                  </a:schemeClr>
                </a:solidFill>
                <a:latin typeface="Meiryo"/>
                <a:ea typeface="Meiryo"/>
              </a:rPr>
              <a:t>Where</a:t>
            </a:r>
            <a:r>
              <a:rPr lang="en-US" sz="1600" dirty="0">
                <a:latin typeface="Meiryo"/>
                <a:ea typeface="Meiryo"/>
              </a:rPr>
              <a:t> </a:t>
            </a:r>
            <a:r>
              <a:rPr lang="en-US" sz="1800" dirty="0">
                <a:solidFill>
                  <a:schemeClr val="accent2"/>
                </a:solidFill>
                <a:latin typeface="Meiryo"/>
                <a:ea typeface="Meiryo"/>
              </a:rPr>
              <a:t>Sights</a:t>
            </a:r>
            <a:r>
              <a:rPr lang="en-US" sz="1600" dirty="0">
                <a:latin typeface="Meiryo"/>
                <a:ea typeface="Meiryo"/>
              </a:rPr>
              <a:t> </a:t>
            </a:r>
            <a:r>
              <a:rPr lang="en-US" sz="1600" dirty="0">
                <a:solidFill>
                  <a:schemeClr val="accent1">
                    <a:lumMod val="40000"/>
                    <a:lumOff val="60000"/>
                  </a:schemeClr>
                </a:solidFill>
                <a:latin typeface="Meiryo"/>
                <a:ea typeface="Meiryo"/>
              </a:rPr>
              <a:t>encounter</a:t>
            </a:r>
            <a:r>
              <a:rPr lang="en-US" sz="1600" dirty="0">
                <a:latin typeface="Meiryo"/>
                <a:ea typeface="Meiryo"/>
              </a:rPr>
              <a:t> </a:t>
            </a:r>
            <a:r>
              <a:rPr lang="en-US" sz="1800" dirty="0">
                <a:solidFill>
                  <a:schemeClr val="accent2"/>
                </a:solidFill>
                <a:latin typeface="Meiryo"/>
                <a:ea typeface="Meiryo"/>
              </a:rPr>
              <a:t>Flavors</a:t>
            </a:r>
            <a:r>
              <a:rPr lang="en-US" sz="1600" dirty="0">
                <a:latin typeface="Meiryo"/>
                <a:ea typeface="Meiryo"/>
              </a:rPr>
              <a:t> </a:t>
            </a:r>
            <a:r>
              <a:rPr lang="en-US" sz="1600" dirty="0">
                <a:solidFill>
                  <a:schemeClr val="accent1">
                    <a:lumMod val="40000"/>
                    <a:lumOff val="60000"/>
                  </a:schemeClr>
                </a:solidFill>
                <a:latin typeface="Meiryo"/>
                <a:ea typeface="Meiryo"/>
              </a:rPr>
              <a:t>and meets </a:t>
            </a:r>
            <a:r>
              <a:rPr lang="en-US" sz="1800" dirty="0">
                <a:solidFill>
                  <a:schemeClr val="accent2"/>
                </a:solidFill>
                <a:latin typeface="Meiryo"/>
                <a:ea typeface="Meiryo"/>
              </a:rPr>
              <a:t>Sounds</a:t>
            </a:r>
            <a:r>
              <a:rPr lang="en-US" sz="1600" dirty="0">
                <a:latin typeface="Meiryo"/>
                <a:ea typeface="Meiryo"/>
              </a:rPr>
              <a:t> </a:t>
            </a:r>
            <a:r>
              <a:rPr lang="en-US" sz="1600" dirty="0">
                <a:solidFill>
                  <a:schemeClr val="accent1">
                    <a:lumMod val="40000"/>
                    <a:lumOff val="60000"/>
                  </a:schemeClr>
                </a:solidFill>
                <a:latin typeface="Meiryo"/>
                <a:ea typeface="Meiryo"/>
              </a:rPr>
              <a:t>and</a:t>
            </a:r>
            <a:r>
              <a:rPr lang="en-US" sz="1600" dirty="0">
                <a:latin typeface="Meiryo"/>
                <a:ea typeface="Meiryo"/>
              </a:rPr>
              <a:t> </a:t>
            </a:r>
            <a:r>
              <a:rPr lang="en-US" sz="1600" dirty="0">
                <a:solidFill>
                  <a:schemeClr val="accent1">
                    <a:lumMod val="40000"/>
                    <a:lumOff val="60000"/>
                  </a:schemeClr>
                </a:solidFill>
                <a:latin typeface="Meiryo"/>
                <a:ea typeface="Meiryo"/>
              </a:rPr>
              <a:t>creates the</a:t>
            </a:r>
            <a:r>
              <a:rPr lang="en-US" sz="1600" dirty="0">
                <a:latin typeface="Meiryo"/>
                <a:ea typeface="Meiryo"/>
              </a:rPr>
              <a:t> </a:t>
            </a:r>
            <a:r>
              <a:rPr lang="en-US" sz="1800" dirty="0">
                <a:solidFill>
                  <a:schemeClr val="accent2"/>
                </a:solidFill>
                <a:latin typeface="Meiryo"/>
                <a:ea typeface="Meiryo"/>
              </a:rPr>
              <a:t>Culture</a:t>
            </a:r>
            <a:r>
              <a:rPr lang="en-US" sz="1600" dirty="0">
                <a:latin typeface="Meiryo"/>
                <a:ea typeface="Meiryo"/>
              </a:rPr>
              <a:t> </a:t>
            </a:r>
            <a:r>
              <a:rPr lang="en-US" sz="1600" dirty="0">
                <a:solidFill>
                  <a:schemeClr val="accent1">
                    <a:lumMod val="40000"/>
                    <a:lumOff val="60000"/>
                  </a:schemeClr>
                </a:solidFill>
                <a:latin typeface="Meiryo"/>
                <a:ea typeface="Meiryo"/>
              </a:rPr>
              <a:t>of the</a:t>
            </a:r>
            <a:r>
              <a:rPr lang="en-US" sz="1600" dirty="0">
                <a:solidFill>
                  <a:srgbClr val="FFFFFF"/>
                </a:solidFill>
                <a:latin typeface="Meiryo"/>
                <a:ea typeface="Meiryo"/>
              </a:rPr>
              <a:t> </a:t>
            </a:r>
            <a:r>
              <a:rPr lang="en-US" sz="1800" dirty="0">
                <a:solidFill>
                  <a:schemeClr val="accent2"/>
                </a:solidFill>
                <a:latin typeface="Meiryo"/>
                <a:ea typeface="Meiryo"/>
              </a:rPr>
              <a:t>People</a:t>
            </a:r>
          </a:p>
        </p:txBody>
      </p:sp>
      <p:pic>
        <p:nvPicPr>
          <p:cNvPr id="4" name="Picture 3"/>
          <p:cNvPicPr/>
          <p:nvPr/>
        </p:nvPicPr>
        <p:blipFill>
          <a:blip r:embed="rId3">
            <a:duotone>
              <a:prstClr val="black"/>
              <a:schemeClr val="accent1">
                <a:tint val="45000"/>
                <a:satMod val="400000"/>
              </a:schemeClr>
            </a:duotone>
            <a:lum bright="-10000" contrast="18000"/>
          </a:blip>
          <a:srcRect l="9455" t="4877" r="52489" b="61730"/>
          <a:stretch>
            <a:fillRect/>
          </a:stretch>
        </p:blipFill>
        <p:spPr bwMode="auto">
          <a:xfrm>
            <a:off x="6842589" y="2640458"/>
            <a:ext cx="2301412" cy="1530849"/>
          </a:xfrm>
          <a:prstGeom prst="rect">
            <a:avLst/>
          </a:prstGeom>
          <a:ln>
            <a:noFill/>
          </a:ln>
          <a:effectLst>
            <a:softEdge rad="112500"/>
          </a:effectLst>
        </p:spPr>
      </p:pic>
    </p:spTree>
    <p:extLst>
      <p:ext uri="{BB962C8B-B14F-4D97-AF65-F5344CB8AC3E}">
        <p14:creationId xmlns:p14="http://schemas.microsoft.com/office/powerpoint/2010/main" val="22118565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sz="2800" dirty="0" smtClean="0">
                <a:solidFill>
                  <a:schemeClr val="accent1">
                    <a:lumMod val="40000"/>
                    <a:lumOff val="60000"/>
                  </a:schemeClr>
                </a:solidFill>
                <a:latin typeface="Meiryo" pitchFamily="34" charset="-128"/>
                <a:ea typeface="Meiryo" pitchFamily="34" charset="-128"/>
              </a:rPr>
              <a:t>Tour Brand Image - Uniforms</a:t>
            </a:r>
            <a:endParaRPr lang="en-US" sz="2800" dirty="0">
              <a:solidFill>
                <a:schemeClr val="accent1">
                  <a:lumMod val="40000"/>
                  <a:lumOff val="60000"/>
                </a:schemeClr>
              </a:solidFill>
              <a:latin typeface="Meiryo" pitchFamily="34" charset="-128"/>
              <a:ea typeface="Meiryo" pitchFamily="34" charset="-128"/>
            </a:endParaRPr>
          </a:p>
        </p:txBody>
      </p:sp>
      <p:sp>
        <p:nvSpPr>
          <p:cNvPr id="6" name="Text Placeholder 5"/>
          <p:cNvSpPr>
            <a:spLocks noGrp="1"/>
          </p:cNvSpPr>
          <p:nvPr>
            <p:ph type="body" sz="half" idx="16"/>
          </p:nvPr>
        </p:nvSpPr>
        <p:spPr>
          <a:xfrm>
            <a:off x="791111" y="4623371"/>
            <a:ext cx="2445249" cy="1805976"/>
          </a:xfrm>
        </p:spPr>
        <p:txBody>
          <a:bodyPr anchor="ctr">
            <a:normAutofit/>
          </a:bodyPr>
          <a:lstStyle/>
          <a:p>
            <a:pPr lvl="0"/>
            <a:r>
              <a:rPr lang="en-US" dirty="0" smtClean="0">
                <a:solidFill>
                  <a:schemeClr val="accent1">
                    <a:lumMod val="40000"/>
                    <a:lumOff val="60000"/>
                  </a:schemeClr>
                </a:solidFill>
                <a:latin typeface="Meiryo" pitchFamily="34" charset="-128"/>
                <a:ea typeface="Meiryo" pitchFamily="34" charset="-128"/>
              </a:rPr>
              <a:t>As you interact with our Tour Guides don’t miss the subtle vintage details throughout their attire.</a:t>
            </a:r>
          </a:p>
          <a:p>
            <a:pPr lvl="0"/>
            <a:endParaRPr lang="en-US" dirty="0"/>
          </a:p>
        </p:txBody>
      </p:sp>
      <p:pic>
        <p:nvPicPr>
          <p:cNvPr id="9" name="Picture 8"/>
          <p:cNvPicPr/>
          <p:nvPr/>
        </p:nvPicPr>
        <p:blipFill>
          <a:blip r:embed="rId2">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pic>
        <p:nvPicPr>
          <p:cNvPr id="7" name="Picture 2" descr="https://encrypted-tbn3.gstatic.com/images?q=tbn:ANd9GcQffwxTcDPICKBtaHMHDMO605QgsgArS5UHgYmUyKv4LJGtTy34">
            <a:hlinkClick r:id="rId3"/>
          </p:cNvPr>
          <p:cNvPicPr>
            <a:picLocks noChangeAspect="1" noChangeArrowheads="1"/>
          </p:cNvPicPr>
          <p:nvPr/>
        </p:nvPicPr>
        <p:blipFill rotWithShape="1">
          <a:blip r:embed="rId4" cstate="print"/>
          <a:srcRect t="16729"/>
          <a:stretch/>
        </p:blipFill>
        <p:spPr bwMode="auto">
          <a:xfrm>
            <a:off x="4237423" y="4387065"/>
            <a:ext cx="1731862" cy="1908528"/>
          </a:xfrm>
          <a:prstGeom prst="rect">
            <a:avLst/>
          </a:prstGeom>
          <a:ln>
            <a:noFill/>
          </a:ln>
          <a:effectLst>
            <a:softEdge rad="112500"/>
          </a:effectLst>
        </p:spPr>
      </p:pic>
      <p:pic>
        <p:nvPicPr>
          <p:cNvPr id="8" name="Picture 8" descr="http://www.guayaberascubanas.com/media/catalog/product/cache/1/small_image/223x223/9df78eab33525d08d6e5fb8d27136e95/i/m/img_2705.jpg">
            <a:hlinkClick r:id="rId5"/>
          </p:cNvPr>
          <p:cNvPicPr>
            <a:picLocks noChangeAspect="1" noChangeArrowheads="1"/>
          </p:cNvPicPr>
          <p:nvPr/>
        </p:nvPicPr>
        <p:blipFill rotWithShape="1">
          <a:blip r:embed="rId6" cstate="print"/>
          <a:srcRect l="14669" r="17856"/>
          <a:stretch/>
        </p:blipFill>
        <p:spPr bwMode="auto">
          <a:xfrm>
            <a:off x="7185061" y="3140003"/>
            <a:ext cx="1568521" cy="2418318"/>
          </a:xfrm>
          <a:prstGeom prst="rect">
            <a:avLst/>
          </a:prstGeom>
          <a:ln>
            <a:noFill/>
          </a:ln>
          <a:effectLst>
            <a:softEdge rad="112500"/>
          </a:effectLst>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36870" y="2257382"/>
            <a:ext cx="3168721" cy="1767914"/>
          </a:xfrm>
          <a:prstGeom prst="rect">
            <a:avLst/>
          </a:prstGeom>
          <a:ln>
            <a:noFill/>
          </a:ln>
          <a:effectLst>
            <a:softEdge rad="112500"/>
          </a:effectLst>
        </p:spPr>
      </p:pic>
      <p:pic>
        <p:nvPicPr>
          <p:cNvPr id="12" name="Picture 4" descr="Lauren by Ralph Lauren Pleat Silk Sheath Dress">
            <a:hlinkClick r:id="rId8"/>
          </p:cNvPr>
          <p:cNvPicPr>
            <a:picLocks noChangeAspect="1" noChangeArrowheads="1"/>
          </p:cNvPicPr>
          <p:nvPr/>
        </p:nvPicPr>
        <p:blipFill>
          <a:blip r:embed="rId9" cstate="print"/>
          <a:srcRect/>
          <a:stretch>
            <a:fillRect/>
          </a:stretch>
        </p:blipFill>
        <p:spPr bwMode="auto">
          <a:xfrm>
            <a:off x="525695" y="2095929"/>
            <a:ext cx="1570234" cy="2153292"/>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sz="2800" dirty="0" smtClean="0">
                <a:solidFill>
                  <a:schemeClr val="accent1">
                    <a:lumMod val="40000"/>
                    <a:lumOff val="60000"/>
                  </a:schemeClr>
                </a:solidFill>
                <a:latin typeface="Meiryo" pitchFamily="34" charset="-128"/>
                <a:ea typeface="Meiryo" pitchFamily="34" charset="-128"/>
              </a:rPr>
              <a:t>Tour Brand Image - Passport</a:t>
            </a:r>
            <a:endParaRPr lang="en-US" sz="2800" dirty="0">
              <a:solidFill>
                <a:schemeClr val="accent1">
                  <a:lumMod val="40000"/>
                  <a:lumOff val="60000"/>
                </a:schemeClr>
              </a:solidFill>
              <a:latin typeface="Meiryo" pitchFamily="34" charset="-128"/>
              <a:ea typeface="Meiryo" pitchFamily="34" charset="-128"/>
            </a:endParaRPr>
          </a:p>
        </p:txBody>
      </p:sp>
      <p:sp>
        <p:nvSpPr>
          <p:cNvPr id="6" name="Text Placeholder 5"/>
          <p:cNvSpPr>
            <a:spLocks noGrp="1"/>
          </p:cNvSpPr>
          <p:nvPr>
            <p:ph type="body" sz="half" idx="16"/>
          </p:nvPr>
        </p:nvSpPr>
        <p:spPr>
          <a:xfrm>
            <a:off x="770564" y="4859677"/>
            <a:ext cx="3411017" cy="1672412"/>
          </a:xfrm>
        </p:spPr>
        <p:txBody>
          <a:bodyPr anchor="ctr">
            <a:normAutofit/>
          </a:bodyPr>
          <a:lstStyle/>
          <a:p>
            <a:pPr lvl="0"/>
            <a:r>
              <a:rPr lang="en-US" i="1" dirty="0" smtClean="0">
                <a:solidFill>
                  <a:schemeClr val="accent1">
                    <a:lumMod val="40000"/>
                    <a:lumOff val="60000"/>
                  </a:schemeClr>
                </a:solidFill>
                <a:latin typeface="Meiryo" pitchFamily="34" charset="-128"/>
                <a:ea typeface="Meiryo" pitchFamily="34" charset="-128"/>
              </a:rPr>
              <a:t>“Creating unforgettable memories, fill your heart with happiness.”</a:t>
            </a:r>
          </a:p>
          <a:p>
            <a:pPr lvl="0"/>
            <a:r>
              <a:rPr lang="en-US" dirty="0" smtClean="0">
                <a:solidFill>
                  <a:schemeClr val="accent1">
                    <a:lumMod val="40000"/>
                    <a:lumOff val="60000"/>
                  </a:schemeClr>
                </a:solidFill>
                <a:latin typeface="Meiryo" pitchFamily="34" charset="-128"/>
                <a:ea typeface="Meiryo" pitchFamily="34" charset="-128"/>
              </a:rPr>
              <a:t>Enjoy your keepsake Cuban Passport itinerary for the Cuba in MIAMI tour!    </a:t>
            </a:r>
            <a:endParaRPr lang="en-US" dirty="0"/>
          </a:p>
        </p:txBody>
      </p:sp>
      <p:pic>
        <p:nvPicPr>
          <p:cNvPr id="9" name="Picture 8"/>
          <p:cNvPicPr/>
          <p:nvPr/>
        </p:nvPicPr>
        <p:blipFill>
          <a:blip r:embed="rId2">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pic>
        <p:nvPicPr>
          <p:cNvPr id="13" name="Picture 12"/>
          <p:cNvPicPr/>
          <p:nvPr/>
        </p:nvPicPr>
        <p:blipFill>
          <a:blip r:embed="rId3" cstate="print">
            <a:extLst>
              <a:ext uri="{28A0092B-C50C-407E-A947-70E740481C1C}">
                <a14:useLocalDpi xmlns:a14="http://schemas.microsoft.com/office/drawing/2010/main" val="0"/>
              </a:ext>
            </a:extLst>
          </a:blip>
          <a:srcRect l="20000" t="2155" r="30000" b="2586"/>
          <a:stretch>
            <a:fillRect/>
          </a:stretch>
        </p:blipFill>
        <p:spPr>
          <a:xfrm rot="1761432">
            <a:off x="6168347" y="3034033"/>
            <a:ext cx="1143000" cy="2105025"/>
          </a:xfrm>
          <a:prstGeom prst="rect">
            <a:avLst/>
          </a:prstGeom>
        </p:spPr>
      </p:pic>
      <p:pic>
        <p:nvPicPr>
          <p:cNvPr id="15" name="Picture 14"/>
          <p:cNvPicPr/>
          <p:nvPr/>
        </p:nvPicPr>
        <p:blipFill rotWithShape="1">
          <a:blip r:embed="rId4" cstate="print">
            <a:extLst>
              <a:ext uri="{28A0092B-C50C-407E-A947-70E740481C1C}">
                <a14:useLocalDpi xmlns:a14="http://schemas.microsoft.com/office/drawing/2010/main" val="0"/>
              </a:ext>
            </a:extLst>
          </a:blip>
          <a:srcRect l="29833" t="6896" r="3378" b="5172"/>
          <a:stretch/>
        </p:blipFill>
        <p:spPr>
          <a:xfrm rot="20426235">
            <a:off x="1549467" y="2817044"/>
            <a:ext cx="1935404" cy="194310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32252" y="2599362"/>
            <a:ext cx="2708203" cy="2063392"/>
          </a:xfrm>
          <a:prstGeom prst="rect">
            <a:avLst/>
          </a:prstGeo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dirty="0" smtClean="0">
                <a:solidFill>
                  <a:schemeClr val="accent1">
                    <a:lumMod val="40000"/>
                    <a:lumOff val="60000"/>
                  </a:schemeClr>
                </a:solidFill>
                <a:latin typeface="Meiryo"/>
                <a:ea typeface="Meiryo"/>
                <a:cs typeface="Tunga"/>
              </a:rPr>
              <a:t>CUBA </a:t>
            </a:r>
            <a:r>
              <a:rPr lang="en-US" sz="2400" dirty="0" smtClean="0">
                <a:solidFill>
                  <a:schemeClr val="accent1">
                    <a:lumMod val="40000"/>
                    <a:lumOff val="60000"/>
                  </a:schemeClr>
                </a:solidFill>
                <a:latin typeface="Meiryo"/>
                <a:ea typeface="Meiryo"/>
                <a:cs typeface="Tunga"/>
              </a:rPr>
              <a:t>IN</a:t>
            </a:r>
            <a:r>
              <a:rPr lang="en-US" dirty="0" smtClean="0">
                <a:solidFill>
                  <a:schemeClr val="accent1">
                    <a:lumMod val="40000"/>
                    <a:lumOff val="60000"/>
                  </a:schemeClr>
                </a:solidFill>
                <a:latin typeface="Meiryo"/>
                <a:ea typeface="Meiryo"/>
                <a:cs typeface="Tunga"/>
              </a:rPr>
              <a:t> MIAMI</a:t>
            </a:r>
          </a:p>
        </p:txBody>
      </p:sp>
      <p:sp>
        <p:nvSpPr>
          <p:cNvPr id="6" name="Text Placeholder 5"/>
          <p:cNvSpPr>
            <a:spLocks noGrp="1"/>
          </p:cNvSpPr>
          <p:nvPr>
            <p:ph type="body" sz="half" idx="16"/>
          </p:nvPr>
        </p:nvSpPr>
        <p:spPr>
          <a:xfrm>
            <a:off x="698645" y="4479533"/>
            <a:ext cx="7839180" cy="1962364"/>
          </a:xfrm>
        </p:spPr>
        <p:txBody>
          <a:bodyPr anchor="ctr">
            <a:noAutofit/>
          </a:bodyPr>
          <a:lstStyle/>
          <a:p>
            <a:pPr lvl="0"/>
            <a:r>
              <a:rPr lang="en-US" dirty="0" smtClean="0">
                <a:solidFill>
                  <a:schemeClr val="accent1">
                    <a:lumMod val="40000"/>
                    <a:lumOff val="60000"/>
                  </a:schemeClr>
                </a:solidFill>
                <a:latin typeface="Meiryo" pitchFamily="34" charset="-128"/>
                <a:ea typeface="Meiryo" pitchFamily="34" charset="-128"/>
              </a:rPr>
              <a:t>And there will be. As someone said, that sad, unhappy and long island will be there after the last Indian and after the last Spaniard and after the last African and after the last American and after the last of the Cubans, surviving all shipwrecks and eternally bathed by the Gulf Stream: beautiful and green, everlasting, timeless.</a:t>
            </a:r>
          </a:p>
          <a:p>
            <a:pPr lvl="0"/>
            <a:r>
              <a:rPr lang="en-US" dirty="0" smtClean="0">
                <a:solidFill>
                  <a:schemeClr val="bg1">
                    <a:lumMod val="85000"/>
                    <a:lumOff val="15000"/>
                  </a:schemeClr>
                </a:solidFill>
                <a:latin typeface="Meiryo" pitchFamily="34" charset="-128"/>
                <a:ea typeface="Meiryo" pitchFamily="34" charset="-128"/>
              </a:rPr>
              <a:t>Guillermo Cabrera Infante</a:t>
            </a:r>
            <a:r>
              <a:rPr lang="en-US" dirty="0" smtClean="0">
                <a:solidFill>
                  <a:schemeClr val="accent1">
                    <a:lumMod val="40000"/>
                    <a:lumOff val="60000"/>
                  </a:schemeClr>
                </a:solidFill>
                <a:latin typeface="Meiryo" pitchFamily="34" charset="-128"/>
                <a:ea typeface="Meiryo" pitchFamily="34" charset="-128"/>
              </a:rPr>
              <a:t>, View of Dawn in the Tropics </a:t>
            </a:r>
          </a:p>
          <a:p>
            <a:pPr lvl="0"/>
            <a:r>
              <a:rPr lang="en-US" dirty="0" smtClean="0">
                <a:solidFill>
                  <a:schemeClr val="accent1">
                    <a:lumMod val="40000"/>
                    <a:lumOff val="60000"/>
                  </a:schemeClr>
                </a:solidFill>
                <a:latin typeface="Meiryo" pitchFamily="34" charset="-128"/>
                <a:ea typeface="Meiryo" pitchFamily="34" charset="-128"/>
              </a:rPr>
              <a:t>A Cuban novelist, essayist, translator, screenwriter, and critic; in the 1950s he used the pseudonym G. Caín. Cabrera Infante went into exile to London in 1965. Movies produced: The Lost City, Vanishing Point, Wonderwall</a:t>
            </a:r>
          </a:p>
        </p:txBody>
      </p:sp>
      <p:pic>
        <p:nvPicPr>
          <p:cNvPr id="9" name="Picture 8"/>
          <p:cNvPicPr/>
          <p:nvPr/>
        </p:nvPicPr>
        <p:blipFill>
          <a:blip r:embed="rId2">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sp>
        <p:nvSpPr>
          <p:cNvPr id="8" name="Rectangle 7"/>
          <p:cNvSpPr/>
          <p:nvPr/>
        </p:nvSpPr>
        <p:spPr>
          <a:xfrm>
            <a:off x="755150" y="2285918"/>
            <a:ext cx="7443627" cy="1600438"/>
          </a:xfrm>
          <a:prstGeom prst="rect">
            <a:avLst/>
          </a:prstGeom>
        </p:spPr>
        <p:txBody>
          <a:bodyPr wrap="square">
            <a:spAutoFit/>
          </a:bodyPr>
          <a:lstStyle/>
          <a:p>
            <a:r>
              <a:rPr lang="es-ES" sz="1400" i="1" dirty="0" smtClean="0">
                <a:solidFill>
                  <a:schemeClr val="accent1">
                    <a:lumMod val="40000"/>
                    <a:lumOff val="60000"/>
                  </a:schemeClr>
                </a:solidFill>
                <a:latin typeface="Meiryo" pitchFamily="34" charset="-128"/>
                <a:ea typeface="Meiryo" pitchFamily="34" charset="-128"/>
              </a:rPr>
              <a:t>Y ahí estará. Como dijo alguien, esa triste, infeliz y larga isla estará ahí después del último indio y después del último español y después del último africano y después del último americano y después del último de los cubanos, sobreviviendo a todos los naufragios y eternamente bañada por la corriente del golfo: bella y verde, imperecedera, eterna.</a:t>
            </a:r>
          </a:p>
          <a:p>
            <a:r>
              <a:rPr lang="es-ES" sz="1400" dirty="0" smtClean="0">
                <a:solidFill>
                  <a:schemeClr val="bg1">
                    <a:lumMod val="85000"/>
                    <a:lumOff val="15000"/>
                  </a:schemeClr>
                </a:solidFill>
                <a:latin typeface="Meiryo" pitchFamily="34" charset="-128"/>
                <a:ea typeface="Meiryo" pitchFamily="34" charset="-128"/>
              </a:rPr>
              <a:t>Guillermo Cabrera Infante</a:t>
            </a:r>
            <a:r>
              <a:rPr lang="es-ES" sz="1400" dirty="0" smtClean="0">
                <a:solidFill>
                  <a:schemeClr val="accent1">
                    <a:lumMod val="40000"/>
                    <a:lumOff val="60000"/>
                  </a:schemeClr>
                </a:solidFill>
                <a:latin typeface="Meiryo" pitchFamily="34" charset="-128"/>
                <a:ea typeface="Meiryo" pitchFamily="34" charset="-128"/>
              </a:rPr>
              <a:t>, </a:t>
            </a:r>
            <a:r>
              <a:rPr lang="es-ES" sz="1400" i="1" dirty="0" smtClean="0">
                <a:solidFill>
                  <a:schemeClr val="accent1">
                    <a:lumMod val="40000"/>
                    <a:lumOff val="60000"/>
                  </a:schemeClr>
                </a:solidFill>
                <a:latin typeface="Meiryo" pitchFamily="34" charset="-128"/>
                <a:ea typeface="Meiryo" pitchFamily="34" charset="-128"/>
              </a:rPr>
              <a:t>Vista del amanecer en el trópico</a:t>
            </a:r>
          </a:p>
          <a:p>
            <a:endParaRPr lang="es-ES" sz="1400" dirty="0">
              <a:solidFill>
                <a:schemeClr val="accent1">
                  <a:lumMod val="40000"/>
                  <a:lumOff val="60000"/>
                </a:schemeClr>
              </a:solidFill>
              <a:latin typeface="Meiryo" pitchFamily="34" charset="-128"/>
              <a:ea typeface="Meiryo" pitchFamily="34" charset="-128"/>
            </a:endParaRPr>
          </a:p>
        </p:txBody>
      </p:sp>
      <p:sp>
        <p:nvSpPr>
          <p:cNvPr id="12" name="TextBox 11"/>
          <p:cNvSpPr txBox="1"/>
          <p:nvPr/>
        </p:nvSpPr>
        <p:spPr>
          <a:xfrm>
            <a:off x="708915" y="4119938"/>
            <a:ext cx="2794571" cy="338554"/>
          </a:xfrm>
          <a:prstGeom prst="rect">
            <a:avLst/>
          </a:prstGeom>
          <a:noFill/>
        </p:spPr>
        <p:txBody>
          <a:bodyPr wrap="square" rtlCol="0">
            <a:spAutoFit/>
          </a:bodyPr>
          <a:lstStyle/>
          <a:p>
            <a:r>
              <a:rPr lang="en-US" sz="1600" dirty="0" smtClean="0">
                <a:solidFill>
                  <a:schemeClr val="bg1">
                    <a:lumMod val="85000"/>
                    <a:lumOff val="15000"/>
                  </a:schemeClr>
                </a:solidFill>
                <a:latin typeface="Meiryo" pitchFamily="34" charset="-128"/>
                <a:ea typeface="Meiryo" pitchFamily="34" charset="-128"/>
              </a:rPr>
              <a:t>English translation:</a:t>
            </a:r>
            <a:endParaRPr lang="en-US" sz="1600" dirty="0">
              <a:solidFill>
                <a:schemeClr val="bg1">
                  <a:lumMod val="85000"/>
                  <a:lumOff val="15000"/>
                </a:schemeClr>
              </a:solidFill>
              <a:latin typeface="Meiryo" pitchFamily="34" charset="-128"/>
              <a:ea typeface="Meiryo" pitchFamily="34" charset="-128"/>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sz="2800" dirty="0">
                <a:solidFill>
                  <a:schemeClr val="accent1">
                    <a:lumMod val="40000"/>
                    <a:lumOff val="60000"/>
                  </a:schemeClr>
                </a:solidFill>
                <a:latin typeface="Meiryo" charset="0"/>
                <a:ea typeface="Meiryo" charset="0"/>
              </a:rPr>
              <a:t>Tour Experience – the </a:t>
            </a:r>
            <a:r>
              <a:rPr lang="en-US" sz="2800" dirty="0" smtClean="0">
                <a:solidFill>
                  <a:schemeClr val="accent1">
                    <a:lumMod val="40000"/>
                    <a:lumOff val="60000"/>
                  </a:schemeClr>
                </a:solidFill>
                <a:latin typeface="Meiryo" charset="0"/>
                <a:ea typeface="Meiryo" charset="0"/>
              </a:rPr>
              <a:t>SIGHTS</a:t>
            </a:r>
            <a:endParaRPr lang="en-US" dirty="0"/>
          </a:p>
        </p:txBody>
      </p:sp>
      <p:sp>
        <p:nvSpPr>
          <p:cNvPr id="3" name="Text Placeholder 2"/>
          <p:cNvSpPr>
            <a:spLocks noGrp="1"/>
          </p:cNvSpPr>
          <p:nvPr>
            <p:ph type="body" idx="1"/>
          </p:nvPr>
        </p:nvSpPr>
        <p:spPr/>
        <p:txBody>
          <a:bodyPr/>
          <a:lstStyle/>
          <a:p>
            <a:pPr algn="r"/>
            <a:r>
              <a:rPr lang="en-US" sz="1400" dirty="0" smtClean="0">
                <a:solidFill>
                  <a:schemeClr val="bg1">
                    <a:lumMod val="85000"/>
                    <a:lumOff val="15000"/>
                  </a:schemeClr>
                </a:solidFill>
                <a:latin typeface="Meiryo" pitchFamily="34" charset="-128"/>
                <a:ea typeface="Meiryo" pitchFamily="34" charset="-128"/>
              </a:rPr>
              <a:t>Ball &amp; Chain Bar &amp; Lounge</a:t>
            </a:r>
            <a:endParaRPr lang="en-US" sz="1400" dirty="0">
              <a:solidFill>
                <a:schemeClr val="bg1">
                  <a:lumMod val="85000"/>
                  <a:lumOff val="15000"/>
                </a:schemeClr>
              </a:solidFill>
              <a:latin typeface="Meiryo" pitchFamily="34" charset="-128"/>
              <a:ea typeface="Meiryo" pitchFamily="34" charset="-128"/>
            </a:endParaRPr>
          </a:p>
        </p:txBody>
      </p:sp>
      <p:sp>
        <p:nvSpPr>
          <p:cNvPr id="5" name="Text Placeholder 4"/>
          <p:cNvSpPr>
            <a:spLocks noGrp="1"/>
          </p:cNvSpPr>
          <p:nvPr>
            <p:ph type="body" sz="half" idx="18"/>
          </p:nvPr>
        </p:nvSpPr>
        <p:spPr>
          <a:xfrm>
            <a:off x="510239" y="4873765"/>
            <a:ext cx="2304880" cy="1824986"/>
          </a:xfrm>
        </p:spPr>
        <p:txBody>
          <a:bodyPr anchor="ctr">
            <a:noAutofit/>
          </a:bodyPr>
          <a:lstStyle/>
          <a:p>
            <a:r>
              <a:rPr lang="en-US" dirty="0" smtClean="0">
                <a:solidFill>
                  <a:schemeClr val="accent1">
                    <a:lumMod val="40000"/>
                    <a:lumOff val="60000"/>
                  </a:schemeClr>
                </a:solidFill>
                <a:latin typeface="Meiryo" pitchFamily="34" charset="-128"/>
                <a:ea typeface="Meiryo" pitchFamily="34" charset="-128"/>
              </a:rPr>
              <a:t>Enjoy the cool bar, and let the live Cuban music take over, as you learn a new step from our own dancers in brilliant costumes, socialize with our local artisans displaying their talents</a:t>
            </a:r>
            <a:endParaRPr lang="en-US" dirty="0">
              <a:solidFill>
                <a:schemeClr val="accent1">
                  <a:lumMod val="40000"/>
                  <a:lumOff val="60000"/>
                </a:schemeClr>
              </a:solidFill>
              <a:latin typeface="Meiryo" pitchFamily="34" charset="-128"/>
              <a:ea typeface="Meiryo" pitchFamily="34" charset="-128"/>
            </a:endParaRPr>
          </a:p>
        </p:txBody>
      </p:sp>
      <p:sp>
        <p:nvSpPr>
          <p:cNvPr id="6" name="Text Placeholder 5"/>
          <p:cNvSpPr>
            <a:spLocks noGrp="1"/>
          </p:cNvSpPr>
          <p:nvPr>
            <p:ph type="body" sz="quarter" idx="3"/>
          </p:nvPr>
        </p:nvSpPr>
        <p:spPr/>
        <p:txBody>
          <a:bodyPr/>
          <a:lstStyle/>
          <a:p>
            <a:pPr algn="r"/>
            <a:r>
              <a:rPr lang="en-US" sz="1400" dirty="0" smtClean="0">
                <a:solidFill>
                  <a:schemeClr val="bg1">
                    <a:lumMod val="85000"/>
                    <a:lumOff val="15000"/>
                  </a:schemeClr>
                </a:solidFill>
                <a:latin typeface="Meiryo" pitchFamily="34" charset="-128"/>
                <a:ea typeface="Meiryo" pitchFamily="34" charset="-128"/>
              </a:rPr>
              <a:t>CubaOcho Art &amp; Research Center</a:t>
            </a:r>
            <a:endParaRPr lang="en-US" sz="1400" dirty="0">
              <a:solidFill>
                <a:schemeClr val="bg1">
                  <a:lumMod val="85000"/>
                  <a:lumOff val="15000"/>
                </a:schemeClr>
              </a:solidFill>
              <a:latin typeface="Meiryo" pitchFamily="34" charset="-128"/>
              <a:ea typeface="Meiryo" pitchFamily="34" charset="-128"/>
            </a:endParaRPr>
          </a:p>
        </p:txBody>
      </p:sp>
      <p:sp>
        <p:nvSpPr>
          <p:cNvPr id="8" name="Text Placeholder 7"/>
          <p:cNvSpPr>
            <a:spLocks noGrp="1"/>
          </p:cNvSpPr>
          <p:nvPr>
            <p:ph type="body" sz="half" idx="19"/>
          </p:nvPr>
        </p:nvSpPr>
        <p:spPr>
          <a:xfrm>
            <a:off x="2958088" y="4873764"/>
            <a:ext cx="2300473" cy="1804438"/>
          </a:xfrm>
        </p:spPr>
        <p:txBody>
          <a:bodyPr anchor="ctr">
            <a:normAutofit lnSpcReduction="10000"/>
          </a:bodyPr>
          <a:lstStyle/>
          <a:p>
            <a:r>
              <a:rPr lang="en-US" dirty="0" smtClean="0">
                <a:solidFill>
                  <a:schemeClr val="accent1">
                    <a:lumMod val="40000"/>
                    <a:lumOff val="60000"/>
                  </a:schemeClr>
                </a:solidFill>
                <a:latin typeface="Meiryo" pitchFamily="34" charset="-128"/>
                <a:ea typeface="Meiryo" pitchFamily="34" charset="-128"/>
              </a:rPr>
              <a:t>A hip museum &amp; bar housed in a sprawling colonial style setting with a complete spectrum of Cuban art created between 1850 and 1958 including works from Cuban masters</a:t>
            </a:r>
            <a:endParaRPr lang="en-US" dirty="0">
              <a:solidFill>
                <a:schemeClr val="accent1">
                  <a:lumMod val="40000"/>
                  <a:lumOff val="60000"/>
                </a:schemeClr>
              </a:solidFill>
              <a:latin typeface="Meiryo" pitchFamily="34" charset="-128"/>
              <a:ea typeface="Meiryo" pitchFamily="34" charset="-128"/>
            </a:endParaRPr>
          </a:p>
        </p:txBody>
      </p:sp>
      <p:sp>
        <p:nvSpPr>
          <p:cNvPr id="9" name="Text Placeholder 8"/>
          <p:cNvSpPr>
            <a:spLocks noGrp="1"/>
          </p:cNvSpPr>
          <p:nvPr>
            <p:ph type="body" sz="quarter" idx="13"/>
          </p:nvPr>
        </p:nvSpPr>
        <p:spPr/>
        <p:txBody>
          <a:bodyPr/>
          <a:lstStyle/>
          <a:p>
            <a:pPr algn="r"/>
            <a:r>
              <a:rPr lang="en-US" sz="1400" dirty="0" smtClean="0">
                <a:solidFill>
                  <a:schemeClr val="bg1">
                    <a:lumMod val="85000"/>
                    <a:lumOff val="15000"/>
                  </a:schemeClr>
                </a:solidFill>
                <a:latin typeface="Meiryo" pitchFamily="34" charset="-128"/>
                <a:ea typeface="Meiryo" pitchFamily="34" charset="-128"/>
              </a:rPr>
              <a:t>Katie Penner’s Pitbull</a:t>
            </a:r>
            <a:endParaRPr lang="en-US" sz="1400" dirty="0">
              <a:solidFill>
                <a:schemeClr val="bg1">
                  <a:lumMod val="85000"/>
                  <a:lumOff val="15000"/>
                </a:schemeClr>
              </a:solidFill>
              <a:latin typeface="Meiryo" pitchFamily="34" charset="-128"/>
              <a:ea typeface="Meiryo" pitchFamily="34" charset="-128"/>
            </a:endParaRPr>
          </a:p>
        </p:txBody>
      </p:sp>
      <p:sp>
        <p:nvSpPr>
          <p:cNvPr id="11" name="Text Placeholder 10"/>
          <p:cNvSpPr>
            <a:spLocks noGrp="1"/>
          </p:cNvSpPr>
          <p:nvPr>
            <p:ph type="body" sz="half" idx="20"/>
          </p:nvPr>
        </p:nvSpPr>
        <p:spPr>
          <a:xfrm>
            <a:off x="5422915" y="4873762"/>
            <a:ext cx="2300672" cy="1670876"/>
          </a:xfrm>
        </p:spPr>
        <p:txBody>
          <a:bodyPr anchor="ctr">
            <a:normAutofit/>
          </a:bodyPr>
          <a:lstStyle/>
          <a:p>
            <a:r>
              <a:rPr lang="en-US" dirty="0" smtClean="0">
                <a:solidFill>
                  <a:schemeClr val="accent1">
                    <a:lumMod val="40000"/>
                    <a:lumOff val="60000"/>
                  </a:schemeClr>
                </a:solidFill>
                <a:latin typeface="Meiryo" pitchFamily="34" charset="-128"/>
                <a:ea typeface="Meiryo" pitchFamily="34" charset="-128"/>
              </a:rPr>
              <a:t>Visit Katie, Futurama 1637 Galleries’ first “Artist in Residence” and visit other artists influenced by the culture of Little Havana</a:t>
            </a:r>
            <a:endParaRPr lang="en-US" dirty="0">
              <a:solidFill>
                <a:schemeClr val="accent1">
                  <a:lumMod val="40000"/>
                  <a:lumOff val="60000"/>
                </a:schemeClr>
              </a:solidFill>
              <a:latin typeface="Meiryo" pitchFamily="34" charset="-128"/>
              <a:ea typeface="Meiryo" pitchFamily="34" charset="-128"/>
            </a:endParaRPr>
          </a:p>
        </p:txBody>
      </p:sp>
      <p:pic>
        <p:nvPicPr>
          <p:cNvPr id="13" name="Picture 12"/>
          <p:cNvPicPr/>
          <p:nvPr/>
        </p:nvPicPr>
        <p:blipFill>
          <a:blip r:embed="rId3">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pic>
        <p:nvPicPr>
          <p:cNvPr id="2056" name="Picture 8" descr="https://fbcdn-sphotos-f-a.akamaihd.net/hphotos-ak-xfp1/t1.0-9/1794617_583670258386943_609918099_n.jpg"/>
          <p:cNvPicPr>
            <a:picLocks noGrp="1" noChangeAspect="1" noChangeArrowheads="1"/>
          </p:cNvPicPr>
          <p:nvPr>
            <p:ph type="pic" idx="21"/>
          </p:nvPr>
        </p:nvPicPr>
        <p:blipFill>
          <a:blip r:embed="rId4"/>
          <a:srcRect l="7657" r="7657"/>
          <a:stretch>
            <a:fillRect/>
          </a:stretch>
        </p:blipFill>
        <p:spPr bwMode="auto">
          <a:xfrm>
            <a:off x="5537199" y="2419350"/>
            <a:ext cx="2704523" cy="1793054"/>
          </a:xfrm>
          <a:prstGeom prst="rect">
            <a:avLst/>
          </a:prstGeom>
          <a:ln>
            <a:noFill/>
          </a:ln>
          <a:effectLst>
            <a:softEdge rad="112500"/>
          </a:effectLst>
        </p:spPr>
      </p:pic>
      <p:pic>
        <p:nvPicPr>
          <p:cNvPr id="2058" name="Picture 10" descr="https://lh6.googleusercontent.com/-KZP4gtTgPWM/AAAAAAAAAAI/AAAAAAAAABE/e3-RFNyYY8Q/photo.jpg"/>
          <p:cNvPicPr>
            <a:picLocks noChangeAspect="1" noChangeArrowheads="1"/>
          </p:cNvPicPr>
          <p:nvPr/>
        </p:nvPicPr>
        <p:blipFill>
          <a:blip r:embed="rId5"/>
          <a:srcRect/>
          <a:stretch>
            <a:fillRect/>
          </a:stretch>
        </p:blipFill>
        <p:spPr bwMode="auto">
          <a:xfrm>
            <a:off x="690223" y="2373331"/>
            <a:ext cx="1837219" cy="1821094"/>
          </a:xfrm>
          <a:prstGeom prst="rect">
            <a:avLst/>
          </a:prstGeom>
          <a:ln>
            <a:noFill/>
          </a:ln>
          <a:effectLst>
            <a:softEdge rad="112500"/>
          </a:effectLst>
        </p:spPr>
      </p:pic>
      <p:pic>
        <p:nvPicPr>
          <p:cNvPr id="34" name="Picture 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99807" y="2517338"/>
            <a:ext cx="2583851" cy="1411939"/>
          </a:xfrm>
          <a:prstGeom prst="rect">
            <a:avLst/>
          </a:prstGeom>
          <a:ln>
            <a:noFill/>
          </a:ln>
          <a:effectLst>
            <a:softEdge rad="112500"/>
          </a:effectLst>
        </p:spPr>
      </p:pic>
    </p:spTree>
    <p:extLst>
      <p:ext uri="{BB962C8B-B14F-4D97-AF65-F5344CB8AC3E}">
        <p14:creationId xmlns:p14="http://schemas.microsoft.com/office/powerpoint/2010/main" val="2991261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sz="2800" dirty="0">
                <a:solidFill>
                  <a:schemeClr val="accent1">
                    <a:lumMod val="40000"/>
                    <a:lumOff val="60000"/>
                  </a:schemeClr>
                </a:solidFill>
                <a:latin typeface="Meiryo" charset="0"/>
                <a:ea typeface="Meiryo" charset="0"/>
              </a:rPr>
              <a:t>Tour Experience – the </a:t>
            </a:r>
            <a:r>
              <a:rPr lang="en-US" sz="2800" dirty="0" smtClean="0">
                <a:solidFill>
                  <a:schemeClr val="accent1">
                    <a:lumMod val="40000"/>
                    <a:lumOff val="60000"/>
                  </a:schemeClr>
                </a:solidFill>
                <a:latin typeface="Meiryo" charset="0"/>
                <a:ea typeface="Meiryo" charset="0"/>
              </a:rPr>
              <a:t>SIGHTS</a:t>
            </a:r>
            <a:endParaRPr lang="en-US" dirty="0"/>
          </a:p>
        </p:txBody>
      </p:sp>
      <p:sp>
        <p:nvSpPr>
          <p:cNvPr id="3" name="Text Placeholder 2"/>
          <p:cNvSpPr>
            <a:spLocks noGrp="1"/>
          </p:cNvSpPr>
          <p:nvPr>
            <p:ph type="body" idx="1"/>
          </p:nvPr>
        </p:nvSpPr>
        <p:spPr/>
        <p:txBody>
          <a:bodyPr/>
          <a:lstStyle/>
          <a:p>
            <a:pPr algn="r"/>
            <a:r>
              <a:rPr lang="en-US" sz="1400" dirty="0" smtClean="0">
                <a:solidFill>
                  <a:schemeClr val="bg1">
                    <a:lumMod val="85000"/>
                    <a:lumOff val="15000"/>
                  </a:schemeClr>
                </a:solidFill>
                <a:latin typeface="Meiryo" pitchFamily="34" charset="-128"/>
                <a:ea typeface="Meiryo" pitchFamily="34" charset="-128"/>
              </a:rPr>
              <a:t>Tower Theatre</a:t>
            </a:r>
            <a:endParaRPr lang="en-US" sz="1400" dirty="0">
              <a:solidFill>
                <a:schemeClr val="bg1">
                  <a:lumMod val="85000"/>
                  <a:lumOff val="15000"/>
                </a:schemeClr>
              </a:solidFill>
              <a:latin typeface="Meiryo" pitchFamily="34" charset="-128"/>
              <a:ea typeface="Meiryo" pitchFamily="34" charset="-128"/>
            </a:endParaRPr>
          </a:p>
        </p:txBody>
      </p:sp>
      <p:sp>
        <p:nvSpPr>
          <p:cNvPr id="5" name="Text Placeholder 4"/>
          <p:cNvSpPr>
            <a:spLocks noGrp="1"/>
          </p:cNvSpPr>
          <p:nvPr>
            <p:ph type="body" sz="half" idx="18"/>
          </p:nvPr>
        </p:nvSpPr>
        <p:spPr>
          <a:xfrm>
            <a:off x="510239" y="4873765"/>
            <a:ext cx="2304880" cy="1824986"/>
          </a:xfrm>
        </p:spPr>
        <p:txBody>
          <a:bodyPr anchor="ctr">
            <a:noAutofit/>
          </a:bodyPr>
          <a:lstStyle/>
          <a:p>
            <a:r>
              <a:rPr lang="en-US" dirty="0" smtClean="0">
                <a:solidFill>
                  <a:schemeClr val="accent1">
                    <a:lumMod val="40000"/>
                    <a:lumOff val="60000"/>
                  </a:schemeClr>
                </a:solidFill>
                <a:latin typeface="Meiryo" pitchFamily="34" charset="-128"/>
                <a:ea typeface="Meiryo" pitchFamily="34" charset="-128"/>
              </a:rPr>
              <a:t>One of Miami's oldest cultural landmarks. When it opened in December of 1926, it was the finest state-of-the-art theater in the South, located on Calle Ocho</a:t>
            </a:r>
            <a:endParaRPr lang="en-US" dirty="0">
              <a:solidFill>
                <a:schemeClr val="accent1">
                  <a:lumMod val="40000"/>
                  <a:lumOff val="60000"/>
                </a:schemeClr>
              </a:solidFill>
              <a:latin typeface="Meiryo" pitchFamily="34" charset="-128"/>
              <a:ea typeface="Meiryo" pitchFamily="34" charset="-128"/>
            </a:endParaRPr>
          </a:p>
        </p:txBody>
      </p:sp>
      <p:sp>
        <p:nvSpPr>
          <p:cNvPr id="6" name="Text Placeholder 5"/>
          <p:cNvSpPr>
            <a:spLocks noGrp="1"/>
          </p:cNvSpPr>
          <p:nvPr>
            <p:ph type="body" sz="quarter" idx="3"/>
          </p:nvPr>
        </p:nvSpPr>
        <p:spPr/>
        <p:txBody>
          <a:bodyPr/>
          <a:lstStyle/>
          <a:p>
            <a:pPr algn="r"/>
            <a:r>
              <a:rPr lang="en-US" sz="1400" dirty="0" smtClean="0">
                <a:solidFill>
                  <a:schemeClr val="bg1">
                    <a:lumMod val="85000"/>
                    <a:lumOff val="15000"/>
                  </a:schemeClr>
                </a:solidFill>
                <a:latin typeface="Meiryo" pitchFamily="34" charset="-128"/>
                <a:ea typeface="Meiryo" pitchFamily="34" charset="-128"/>
              </a:rPr>
              <a:t>Tower Hotel</a:t>
            </a:r>
            <a:endParaRPr lang="en-US" sz="1400" dirty="0">
              <a:solidFill>
                <a:schemeClr val="bg1">
                  <a:lumMod val="85000"/>
                  <a:lumOff val="15000"/>
                </a:schemeClr>
              </a:solidFill>
              <a:latin typeface="Meiryo" pitchFamily="34" charset="-128"/>
              <a:ea typeface="Meiryo" pitchFamily="34" charset="-128"/>
            </a:endParaRPr>
          </a:p>
        </p:txBody>
      </p:sp>
      <p:sp>
        <p:nvSpPr>
          <p:cNvPr id="8" name="Text Placeholder 7"/>
          <p:cNvSpPr>
            <a:spLocks noGrp="1"/>
          </p:cNvSpPr>
          <p:nvPr>
            <p:ph type="body" sz="half" idx="19"/>
          </p:nvPr>
        </p:nvSpPr>
        <p:spPr>
          <a:xfrm>
            <a:off x="2958088" y="4873764"/>
            <a:ext cx="2300473" cy="1773616"/>
          </a:xfrm>
        </p:spPr>
        <p:txBody>
          <a:bodyPr anchor="ctr">
            <a:noAutofit/>
          </a:bodyPr>
          <a:lstStyle/>
          <a:p>
            <a:r>
              <a:rPr lang="en-US" dirty="0" smtClean="0">
                <a:solidFill>
                  <a:schemeClr val="accent1">
                    <a:lumMod val="40000"/>
                    <a:lumOff val="60000"/>
                  </a:schemeClr>
                </a:solidFill>
                <a:latin typeface="Meiryo" pitchFamily="34" charset="-128"/>
                <a:ea typeface="Meiryo" pitchFamily="34" charset="-128"/>
              </a:rPr>
              <a:t>Originally opened in 1920, the stomping grounds of Jazz greats:  Count Basie, Billie Holiday, Dizzy Gillespie, to name a few. The past  is being reborn in the present</a:t>
            </a:r>
            <a:endParaRPr lang="en-US" dirty="0">
              <a:solidFill>
                <a:schemeClr val="accent1">
                  <a:lumMod val="40000"/>
                  <a:lumOff val="60000"/>
                </a:schemeClr>
              </a:solidFill>
              <a:latin typeface="Meiryo" pitchFamily="34" charset="-128"/>
              <a:ea typeface="Meiryo" pitchFamily="34" charset="-128"/>
            </a:endParaRPr>
          </a:p>
        </p:txBody>
      </p:sp>
      <p:sp>
        <p:nvSpPr>
          <p:cNvPr id="9" name="Text Placeholder 8"/>
          <p:cNvSpPr>
            <a:spLocks noGrp="1"/>
          </p:cNvSpPr>
          <p:nvPr>
            <p:ph type="body" sz="quarter" idx="13"/>
          </p:nvPr>
        </p:nvSpPr>
        <p:spPr>
          <a:xfrm>
            <a:off x="5423009" y="4297503"/>
            <a:ext cx="2919607" cy="576262"/>
          </a:xfrm>
        </p:spPr>
        <p:txBody>
          <a:bodyPr/>
          <a:lstStyle/>
          <a:p>
            <a:pPr algn="r"/>
            <a:r>
              <a:rPr lang="en-US" sz="1400" dirty="0" smtClean="0">
                <a:solidFill>
                  <a:schemeClr val="bg1">
                    <a:lumMod val="85000"/>
                    <a:lumOff val="15000"/>
                  </a:schemeClr>
                </a:solidFill>
                <a:latin typeface="Meiryo" pitchFamily="34" charset="-128"/>
                <a:ea typeface="Meiryo" pitchFamily="34" charset="-128"/>
              </a:rPr>
              <a:t>Little Havana Cigar Company</a:t>
            </a:r>
            <a:endParaRPr lang="en-US" sz="1400" dirty="0">
              <a:solidFill>
                <a:schemeClr val="bg1">
                  <a:lumMod val="85000"/>
                  <a:lumOff val="15000"/>
                </a:schemeClr>
              </a:solidFill>
              <a:latin typeface="Meiryo" pitchFamily="34" charset="-128"/>
              <a:ea typeface="Meiryo" pitchFamily="34" charset="-128"/>
            </a:endParaRPr>
          </a:p>
        </p:txBody>
      </p:sp>
      <p:sp>
        <p:nvSpPr>
          <p:cNvPr id="11" name="Text Placeholder 10"/>
          <p:cNvSpPr>
            <a:spLocks noGrp="1"/>
          </p:cNvSpPr>
          <p:nvPr>
            <p:ph type="body" sz="half" idx="20"/>
          </p:nvPr>
        </p:nvSpPr>
        <p:spPr>
          <a:xfrm>
            <a:off x="5422915" y="4873761"/>
            <a:ext cx="2300672" cy="1732521"/>
          </a:xfrm>
        </p:spPr>
        <p:txBody>
          <a:bodyPr anchor="ctr">
            <a:normAutofit/>
          </a:bodyPr>
          <a:lstStyle/>
          <a:p>
            <a:r>
              <a:rPr lang="en-US" dirty="0" smtClean="0">
                <a:solidFill>
                  <a:schemeClr val="accent1">
                    <a:lumMod val="40000"/>
                    <a:lumOff val="60000"/>
                  </a:schemeClr>
                </a:solidFill>
                <a:latin typeface="Meiryo" pitchFamily="34" charset="-128"/>
                <a:ea typeface="Meiryo" pitchFamily="34" charset="-128"/>
              </a:rPr>
              <a:t>Inspired by classic 1950’s Cuban cigar clubs, and where expert staff will be conducting ongoing lectures on the art of the cigar</a:t>
            </a:r>
            <a:endParaRPr lang="en-US" dirty="0">
              <a:solidFill>
                <a:schemeClr val="accent1">
                  <a:lumMod val="40000"/>
                  <a:lumOff val="60000"/>
                </a:schemeClr>
              </a:solidFill>
              <a:latin typeface="Meiryo" pitchFamily="34" charset="-128"/>
              <a:ea typeface="Meiryo" pitchFamily="34" charset="-128"/>
            </a:endParaRPr>
          </a:p>
        </p:txBody>
      </p:sp>
      <p:pic>
        <p:nvPicPr>
          <p:cNvPr id="13" name="Picture 12"/>
          <p:cNvPicPr/>
          <p:nvPr/>
        </p:nvPicPr>
        <p:blipFill>
          <a:blip r:embed="rId3">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4323" y="2311685"/>
            <a:ext cx="2593403" cy="1808252"/>
          </a:xfrm>
          <a:prstGeom prst="rect">
            <a:avLst/>
          </a:prstGeom>
          <a:ln>
            <a:noFill/>
          </a:ln>
          <a:effectLst>
            <a:softEdge rad="112500"/>
          </a:effectLst>
        </p:spPr>
      </p:pic>
      <p:pic>
        <p:nvPicPr>
          <p:cNvPr id="2054" name="Picture 6" descr="http://www.towerhotel.us/publishImages/index~~element21.jpg"/>
          <p:cNvPicPr>
            <a:picLocks noChangeAspect="1" noChangeArrowheads="1"/>
          </p:cNvPicPr>
          <p:nvPr/>
        </p:nvPicPr>
        <p:blipFill>
          <a:blip r:embed="rId5"/>
          <a:srcRect/>
          <a:stretch>
            <a:fillRect/>
          </a:stretch>
        </p:blipFill>
        <p:spPr bwMode="auto">
          <a:xfrm>
            <a:off x="3083709" y="2301412"/>
            <a:ext cx="2411952" cy="1859622"/>
          </a:xfrm>
          <a:prstGeom prst="rect">
            <a:avLst/>
          </a:prstGeom>
          <a:ln>
            <a:noFill/>
          </a:ln>
          <a:effectLst>
            <a:softEdge rad="112500"/>
          </a:effectLst>
        </p:spPr>
      </p:pic>
      <p:pic>
        <p:nvPicPr>
          <p:cNvPr id="15" name="Picture 14" descr="image"/>
          <p:cNvPicPr/>
          <p:nvPr/>
        </p:nvPicPr>
        <p:blipFill>
          <a:blip r:embed="rId6"/>
          <a:srcRect l="25316" t="8095" r="33173" b="5238"/>
          <a:stretch>
            <a:fillRect/>
          </a:stretch>
        </p:blipFill>
        <p:spPr bwMode="auto">
          <a:xfrm>
            <a:off x="5640512" y="2343807"/>
            <a:ext cx="2851848" cy="1827501"/>
          </a:xfrm>
          <a:prstGeom prst="rect">
            <a:avLst/>
          </a:prstGeom>
          <a:ln>
            <a:noFill/>
          </a:ln>
          <a:effectLst>
            <a:softEdge rad="112500"/>
          </a:effectLst>
        </p:spPr>
      </p:pic>
    </p:spTree>
    <p:extLst>
      <p:ext uri="{BB962C8B-B14F-4D97-AF65-F5344CB8AC3E}">
        <p14:creationId xmlns:p14="http://schemas.microsoft.com/office/powerpoint/2010/main" val="29912611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sz="2800" dirty="0">
                <a:solidFill>
                  <a:schemeClr val="accent1">
                    <a:lumMod val="40000"/>
                    <a:lumOff val="60000"/>
                  </a:schemeClr>
                </a:solidFill>
                <a:latin typeface="Meiryo" charset="0"/>
                <a:ea typeface="Meiryo" charset="0"/>
              </a:rPr>
              <a:t>Tour Experience – the </a:t>
            </a:r>
            <a:r>
              <a:rPr lang="en-US" sz="2800" dirty="0" smtClean="0">
                <a:solidFill>
                  <a:schemeClr val="accent1">
                    <a:lumMod val="40000"/>
                    <a:lumOff val="60000"/>
                  </a:schemeClr>
                </a:solidFill>
                <a:latin typeface="Meiryo" charset="0"/>
                <a:ea typeface="Meiryo" charset="0"/>
              </a:rPr>
              <a:t>FLAVORS</a:t>
            </a:r>
            <a:endParaRPr lang="en-US" dirty="0"/>
          </a:p>
        </p:txBody>
      </p:sp>
      <p:sp>
        <p:nvSpPr>
          <p:cNvPr id="6" name="Text Placeholder 5"/>
          <p:cNvSpPr>
            <a:spLocks noGrp="1"/>
          </p:cNvSpPr>
          <p:nvPr>
            <p:ph type="body" sz="quarter" idx="3"/>
          </p:nvPr>
        </p:nvSpPr>
        <p:spPr/>
        <p:txBody>
          <a:bodyPr/>
          <a:lstStyle/>
          <a:p>
            <a:pPr algn="r"/>
            <a:r>
              <a:rPr lang="en-US" sz="1800" dirty="0" smtClean="0">
                <a:solidFill>
                  <a:schemeClr val="bg1">
                    <a:lumMod val="85000"/>
                    <a:lumOff val="15000"/>
                  </a:schemeClr>
                </a:solidFill>
                <a:latin typeface="Meiryo" pitchFamily="34" charset="-128"/>
                <a:ea typeface="Meiryo" pitchFamily="34" charset="-128"/>
              </a:rPr>
              <a:t>We invite you!</a:t>
            </a:r>
            <a:endParaRPr lang="en-US" sz="1800" dirty="0">
              <a:solidFill>
                <a:schemeClr val="bg1">
                  <a:lumMod val="85000"/>
                  <a:lumOff val="15000"/>
                </a:schemeClr>
              </a:solidFill>
              <a:latin typeface="Meiryo" pitchFamily="34" charset="-128"/>
              <a:ea typeface="Meiryo" pitchFamily="34" charset="-128"/>
            </a:endParaRPr>
          </a:p>
        </p:txBody>
      </p:sp>
      <p:sp>
        <p:nvSpPr>
          <p:cNvPr id="8" name="Text Placeholder 7"/>
          <p:cNvSpPr>
            <a:spLocks noGrp="1"/>
          </p:cNvSpPr>
          <p:nvPr>
            <p:ph type="body" sz="half" idx="19"/>
          </p:nvPr>
        </p:nvSpPr>
        <p:spPr>
          <a:xfrm>
            <a:off x="2958088" y="4873764"/>
            <a:ext cx="2300473" cy="1290730"/>
          </a:xfrm>
        </p:spPr>
        <p:txBody>
          <a:bodyPr anchor="ctr">
            <a:noAutofit/>
          </a:bodyPr>
          <a:lstStyle/>
          <a:p>
            <a:pPr lvl="0"/>
            <a:r>
              <a:rPr lang="en-US" dirty="0" smtClean="0">
                <a:solidFill>
                  <a:schemeClr val="accent1">
                    <a:lumMod val="40000"/>
                    <a:lumOff val="60000"/>
                  </a:schemeClr>
                </a:solidFill>
                <a:latin typeface="Meiryo" pitchFamily="34" charset="-128"/>
                <a:ea typeface="Meiryo" pitchFamily="34" charset="-128"/>
              </a:rPr>
              <a:t>Come see, smell, and taste… Finish it all off with a must have “Cafecito” our robust Cuban coffee!</a:t>
            </a:r>
            <a:endParaRPr lang="en-US" dirty="0">
              <a:solidFill>
                <a:schemeClr val="accent1">
                  <a:lumMod val="40000"/>
                  <a:lumOff val="60000"/>
                </a:schemeClr>
              </a:solidFill>
              <a:latin typeface="Meiryo" pitchFamily="34" charset="-128"/>
              <a:ea typeface="Meiryo" pitchFamily="34" charset="-128"/>
            </a:endParaRPr>
          </a:p>
        </p:txBody>
      </p:sp>
      <p:pic>
        <p:nvPicPr>
          <p:cNvPr id="13" name="Picture 12"/>
          <p:cNvPicPr/>
          <p:nvPr/>
        </p:nvPicPr>
        <p:blipFill>
          <a:blip r:embed="rId3">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pic>
        <p:nvPicPr>
          <p:cNvPr id="19" name="Picture 6" descr="https://encrypted-tbn1.gstatic.com/images?q=tbn:ANd9GcQIEXwtUlJQp9zkUJ5daIGxopuCqBRF24mWr3DUo0vlUBFjfsSz3g"/>
          <p:cNvPicPr>
            <a:picLocks noGrp="1" noChangeAspect="1" noChangeArrowheads="1"/>
          </p:cNvPicPr>
          <p:nvPr>
            <p:ph type="pic" idx="15"/>
          </p:nvPr>
        </p:nvPicPr>
        <p:blipFill>
          <a:blip r:embed="rId4" cstate="print"/>
          <a:srcRect t="845" b="845"/>
          <a:stretch>
            <a:fillRect/>
          </a:stretch>
        </p:blipFill>
        <p:spPr bwMode="auto">
          <a:xfrm>
            <a:off x="510240" y="2270589"/>
            <a:ext cx="2332486" cy="1590284"/>
          </a:xfrm>
          <a:prstGeom prst="rect">
            <a:avLst/>
          </a:prstGeom>
          <a:ln>
            <a:noFill/>
          </a:ln>
          <a:effectLst>
            <a:softEdge rad="112500"/>
          </a:effectLst>
        </p:spPr>
      </p:pic>
      <p:pic>
        <p:nvPicPr>
          <p:cNvPr id="2050" name="Picture 2" descr="https://encrypted-tbn2.gstatic.com/images?q=tbn:ANd9GcRRrXB2p0ez9T5eSklLF_BA4fzSO7cWhbZUJ7nW3ImaGWYGC4layA"/>
          <p:cNvPicPr>
            <a:picLocks noGrp="1" noChangeAspect="1" noChangeArrowheads="1"/>
          </p:cNvPicPr>
          <p:nvPr>
            <p:ph type="pic" idx="21"/>
          </p:nvPr>
        </p:nvPicPr>
        <p:blipFill>
          <a:blip r:embed="rId5"/>
          <a:srcRect l="30" r="30"/>
          <a:stretch>
            <a:fillRect/>
          </a:stretch>
        </p:blipFill>
        <p:spPr bwMode="auto">
          <a:xfrm>
            <a:off x="5537916" y="2291137"/>
            <a:ext cx="2490283" cy="1651929"/>
          </a:xfrm>
          <a:prstGeom prst="rect">
            <a:avLst/>
          </a:prstGeom>
          <a:ln>
            <a:noFill/>
          </a:ln>
          <a:effectLst>
            <a:softEdge rad="112500"/>
          </a:effectLst>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01769" y="2342508"/>
            <a:ext cx="2392164" cy="1582221"/>
          </a:xfrm>
          <a:prstGeom prst="rect">
            <a:avLst/>
          </a:prstGeom>
          <a:ln>
            <a:noFill/>
          </a:ln>
          <a:effectLst>
            <a:softEdge rad="112500"/>
          </a:effectLst>
        </p:spPr>
      </p:pic>
      <p:pic>
        <p:nvPicPr>
          <p:cNvPr id="25602" name="Picture 2" descr="http://www.towerhotel.us/files/QuickSiteImages/tower.hotel.miami.calleocho.mojitos.jpg"/>
          <p:cNvPicPr>
            <a:picLocks noChangeAspect="1" noChangeArrowheads="1"/>
          </p:cNvPicPr>
          <p:nvPr/>
        </p:nvPicPr>
        <p:blipFill>
          <a:blip r:embed="rId7"/>
          <a:srcRect/>
          <a:stretch>
            <a:fillRect/>
          </a:stretch>
        </p:blipFill>
        <p:spPr bwMode="auto">
          <a:xfrm>
            <a:off x="843944" y="4150759"/>
            <a:ext cx="1479046" cy="2214081"/>
          </a:xfrm>
          <a:prstGeom prst="rect">
            <a:avLst/>
          </a:prstGeom>
          <a:ln>
            <a:noFill/>
          </a:ln>
          <a:effectLst>
            <a:softEdge rad="112500"/>
          </a:effectLst>
        </p:spPr>
      </p:pic>
      <p:pic>
        <p:nvPicPr>
          <p:cNvPr id="18" name="Picture 17" descr="https://encrypted-tbn1.gstatic.com/images?q=tbn:ANd9GcRJnvIIjTRI488yFO-mX4Q-j9C9icS6mn1V28yMXoLPBU6ZNmpk">
            <a:hlinkClick r:id="rId8"/>
          </p:cNvPr>
          <p:cNvPicPr/>
          <p:nvPr/>
        </p:nvPicPr>
        <p:blipFill>
          <a:blip r:embed="rId9"/>
          <a:srcRect/>
          <a:stretch>
            <a:fillRect/>
          </a:stretch>
        </p:blipFill>
        <p:spPr bwMode="auto">
          <a:xfrm>
            <a:off x="6089579" y="4135348"/>
            <a:ext cx="1752600" cy="2286000"/>
          </a:xfrm>
          <a:prstGeom prst="rect">
            <a:avLst/>
          </a:prstGeom>
          <a:ln>
            <a:noFill/>
          </a:ln>
          <a:effectLst>
            <a:softEdge rad="112500"/>
          </a:effectLst>
        </p:spPr>
      </p:pic>
    </p:spTree>
    <p:extLst>
      <p:ext uri="{BB962C8B-B14F-4D97-AF65-F5344CB8AC3E}">
        <p14:creationId xmlns:p14="http://schemas.microsoft.com/office/powerpoint/2010/main" val="2991261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sz="2800" dirty="0">
                <a:solidFill>
                  <a:schemeClr val="accent1">
                    <a:lumMod val="40000"/>
                    <a:lumOff val="60000"/>
                  </a:schemeClr>
                </a:solidFill>
                <a:latin typeface="Meiryo" charset="0"/>
                <a:ea typeface="Meiryo" charset="0"/>
              </a:rPr>
              <a:t>Tour Experience – the </a:t>
            </a:r>
            <a:r>
              <a:rPr lang="en-US" sz="2800" dirty="0" smtClean="0">
                <a:solidFill>
                  <a:schemeClr val="accent1">
                    <a:lumMod val="40000"/>
                    <a:lumOff val="60000"/>
                  </a:schemeClr>
                </a:solidFill>
                <a:latin typeface="Meiryo" charset="0"/>
                <a:ea typeface="Meiryo" charset="0"/>
              </a:rPr>
              <a:t>SOUNDS</a:t>
            </a:r>
            <a:endParaRPr lang="en-US" dirty="0"/>
          </a:p>
        </p:txBody>
      </p:sp>
      <p:sp>
        <p:nvSpPr>
          <p:cNvPr id="6" name="Text Placeholder 5"/>
          <p:cNvSpPr>
            <a:spLocks noGrp="1"/>
          </p:cNvSpPr>
          <p:nvPr>
            <p:ph type="body" sz="quarter" idx="3"/>
          </p:nvPr>
        </p:nvSpPr>
        <p:spPr>
          <a:xfrm>
            <a:off x="2887184" y="4451615"/>
            <a:ext cx="2297430" cy="576262"/>
          </a:xfrm>
        </p:spPr>
        <p:txBody>
          <a:bodyPr/>
          <a:lstStyle/>
          <a:p>
            <a:pPr algn="r"/>
            <a:r>
              <a:rPr lang="en-US" sz="1800" dirty="0" smtClean="0">
                <a:solidFill>
                  <a:schemeClr val="bg1">
                    <a:lumMod val="85000"/>
                    <a:lumOff val="15000"/>
                  </a:schemeClr>
                </a:solidFill>
                <a:latin typeface="Meiryo" pitchFamily="34" charset="-128"/>
                <a:ea typeface="Meiryo" pitchFamily="34" charset="-128"/>
              </a:rPr>
              <a:t>Sounds of Cuba!</a:t>
            </a:r>
            <a:endParaRPr lang="en-US" sz="1800" dirty="0">
              <a:solidFill>
                <a:schemeClr val="bg1">
                  <a:lumMod val="85000"/>
                  <a:lumOff val="15000"/>
                </a:schemeClr>
              </a:solidFill>
              <a:latin typeface="Meiryo" pitchFamily="34" charset="-128"/>
              <a:ea typeface="Meiryo" pitchFamily="34" charset="-128"/>
            </a:endParaRPr>
          </a:p>
        </p:txBody>
      </p:sp>
      <p:sp>
        <p:nvSpPr>
          <p:cNvPr id="8" name="Text Placeholder 7"/>
          <p:cNvSpPr>
            <a:spLocks noGrp="1"/>
          </p:cNvSpPr>
          <p:nvPr>
            <p:ph type="body" sz="half" idx="19"/>
          </p:nvPr>
        </p:nvSpPr>
        <p:spPr>
          <a:xfrm>
            <a:off x="2517169" y="5065159"/>
            <a:ext cx="2928134" cy="1582221"/>
          </a:xfrm>
        </p:spPr>
        <p:txBody>
          <a:bodyPr anchor="ctr">
            <a:noAutofit/>
          </a:bodyPr>
          <a:lstStyle/>
          <a:p>
            <a:pPr lvl="0"/>
            <a:r>
              <a:rPr lang="en-US" dirty="0" smtClean="0">
                <a:solidFill>
                  <a:schemeClr val="accent1">
                    <a:lumMod val="40000"/>
                    <a:lumOff val="60000"/>
                  </a:schemeClr>
                </a:solidFill>
                <a:latin typeface="Meiryo" pitchFamily="34" charset="-128"/>
                <a:ea typeface="Meiryo" pitchFamily="34" charset="-128"/>
              </a:rPr>
              <a:t>MUSIC is inseparable from Cuban daily life and its history, Rumba, Bolero, Danzon, Cha-Cha-Cha, Guaracha, Mambo, Salsa…Cuban rhythms fill the air! </a:t>
            </a:r>
          </a:p>
        </p:txBody>
      </p:sp>
      <p:pic>
        <p:nvPicPr>
          <p:cNvPr id="13" name="Picture 12"/>
          <p:cNvPicPr/>
          <p:nvPr/>
        </p:nvPicPr>
        <p:blipFill>
          <a:blip r:embed="rId3">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pic>
        <p:nvPicPr>
          <p:cNvPr id="18" name="Picture 17" descr="http://songbook1.files.wordpress.com/2010/08/lecuona-cuban-boys-2.jpg"/>
          <p:cNvPicPr/>
          <p:nvPr/>
        </p:nvPicPr>
        <p:blipFill>
          <a:blip r:embed="rId4" cstate="print">
            <a:duotone>
              <a:prstClr val="black"/>
              <a:srgbClr val="D9C3A5">
                <a:tint val="50000"/>
                <a:satMod val="180000"/>
              </a:srgbClr>
            </a:duotone>
          </a:blip>
          <a:srcRect/>
          <a:stretch>
            <a:fillRect/>
          </a:stretch>
        </p:blipFill>
        <p:spPr bwMode="auto">
          <a:xfrm>
            <a:off x="461480" y="2301411"/>
            <a:ext cx="2425558" cy="1705510"/>
          </a:xfrm>
          <a:prstGeom prst="rect">
            <a:avLst/>
          </a:prstGeom>
          <a:ln>
            <a:noFill/>
          </a:ln>
          <a:effectLst>
            <a:softEdge rad="112500"/>
          </a:effectLst>
        </p:spPr>
      </p:pic>
      <p:pic>
        <p:nvPicPr>
          <p:cNvPr id="22" name="Picture 21" descr="https://encrypted-tbn3.gstatic.com/images?q=tbn:ANd9GcSpeB2VQ_x7nABPTERH2qCmMxBw1BvYb4Ok7g4_FAbKD4b89O9x"/>
          <p:cNvPicPr/>
          <p:nvPr/>
        </p:nvPicPr>
        <p:blipFill>
          <a:blip r:embed="rId5" cstate="print">
            <a:duotone>
              <a:prstClr val="black"/>
              <a:srgbClr val="D9C3A5">
                <a:tint val="50000"/>
                <a:satMod val="180000"/>
              </a:srgbClr>
            </a:duotone>
          </a:blip>
          <a:srcRect/>
          <a:stretch>
            <a:fillRect/>
          </a:stretch>
        </p:blipFill>
        <p:spPr bwMode="auto">
          <a:xfrm>
            <a:off x="5665715" y="2306121"/>
            <a:ext cx="2600325" cy="1752600"/>
          </a:xfrm>
          <a:prstGeom prst="rect">
            <a:avLst/>
          </a:prstGeom>
          <a:ln>
            <a:noFill/>
          </a:ln>
          <a:effectLst>
            <a:softEdge rad="112500"/>
          </a:effectLst>
        </p:spPr>
      </p:pic>
      <p:pic>
        <p:nvPicPr>
          <p:cNvPr id="23" name="Picture 4" descr="https://encrypted-tbn2.gstatic.com/images?q=tbn:ANd9GcTzLE03befYkCZ8Kqv__Sn-EoFcakYP5EUR2PzrgH-thJ-dlX_LFQ"/>
          <p:cNvPicPr>
            <a:picLocks noChangeAspect="1" noChangeArrowheads="1"/>
          </p:cNvPicPr>
          <p:nvPr/>
        </p:nvPicPr>
        <p:blipFill>
          <a:blip r:embed="rId6" cstate="print"/>
          <a:srcRect/>
          <a:stretch>
            <a:fillRect/>
          </a:stretch>
        </p:blipFill>
        <p:spPr bwMode="auto">
          <a:xfrm>
            <a:off x="5636778" y="4561726"/>
            <a:ext cx="2885780" cy="1825913"/>
          </a:xfrm>
          <a:prstGeom prst="rect">
            <a:avLst/>
          </a:prstGeom>
          <a:ln>
            <a:noFill/>
          </a:ln>
          <a:effectLst>
            <a:softEdge rad="112500"/>
          </a:effectLst>
        </p:spPr>
      </p:pic>
      <p:sp>
        <p:nvSpPr>
          <p:cNvPr id="29700" name="AutoShape 4" descr="data:image/jpeg;base64,/9j/4AAQSkZJRgABAQAAAQABAAD/2wCEAAkGBxQSEBUUEhQVFRQWFRQVFBUVFhUUFBUUFRQXFhQVFBYYHSggGBwmHBYXITIhJSkrLi4uGCAzODMsNygtLisBCgoKBQUFDgUFDisZExkrKysrKysrKysrKysrKysrKysrKysrKysrKysrKysrKysrKysrKysrKysrKysrKysrK//AABEIAMIBAwMBIgACEQEDEQH/xAAcAAABBQEBAQAAAAAAAAAAAAACAAEDBAUGBwj/xAA+EAACAgEDAgUCAwUHAwMFAAABAgMRAAQSIQUxBhMiQVFhcTKBkQcUQqGxI1JiwdHh8BUzciSCshZDU3Oi/8QAFAEBAAAAAAAAAAAAAAAAAAAAAP/EABQRAQAAAAAAAAAAAAAAAAAAAAD/2gAMAwEAAhEDEQA/APV7wS2JjkZOARbG3YJONeBJvxB8jvGvAm8zF5mRYsCffj78gBwrwJd+PvyG8W7An3YQbKwbJA2BLvx9+RA44wJg2FvyIYQwJA+PeR4V4BbsQbAvHwDDYrxhjE4BA4t2R3ivAO8W7AvFeAd4gcG8YnAJjjXgXhA4DEYsfFgU2bIWbHdsgdsCQvi35X3YQOBPuxwchXJEBPbAO8Hdglvr+vGLAfdj7sYY+A4bCvAGFWArwwcjrCBwJQcMHIwclXAIZIMxup+ItPpwS77iONiAs5awKA7e/Juh75514n/a5IJimhVSgXl3QlmagbT1cAcjkc4HsAGMTnzPN451srgySsw9g/4R8ULrOk6Z4y1AX+zmKt7IX9NjuVVzV++0gj64HuV495yXgnxf++XFMqLOncxtaSAdyB3RvlT8GjnWVgPuwS2InBOArxA4xxYB3j3gXivAO8WRGTEJcCSsbBEmGDgFix6xYFBhkDjJnbK7tgCcZBZoEX8X7/GZXiTXvDDcSlmJANdwo/ER9a7Zc6p1TTxw+aTtsDbQsnix98DF1eqabUGDzSmz1gKxRmRAC5YiiPxAZZ1XiiPhEBLblBO4eWQQR6pL9Isj9M5+KCd521D6NXZ24EzDaqbR6igBO7gHafvxlrrzasIv7rpISjgebOArRIAzFlKGtlEk83+eBBJ09p5GmdU1EVktslYgKiKtElQeD/BXs3b33IfFcKUH9AuqKkAGuACaFe3NVx98z/D3Vf3PSlZEQmSR2jCOERg4s0f4RYbkmu1fGY2h8zVwyKhEKh7XTkARs6hty7q5BNepaYc2poYHo2j1QkUEKy7hYD7d1fPpYj3Hv75YIzk/AokkiAMtKF4CMpfg0dz1RAoDjvxzRzrIY2Cizur+Ku/wTXF18YAjCvGY5GTgEXwd+DiGBJJMQpIG4gEhRVk+w5zzvxn+0aWECIQPCxVjJuID/wASpsKntuWyfgEdznoQOeK/tN6JKEOqkaR7cJ/hU0OSv8IrtXuP0DlB1iWVmZnJs8j/AAWaWz/D24+uUtNGHWy1bQOexocm/k9/0ynCtML7NQv4vvm06eUFj5t1v+G1VyRV+zcDv9cDMm1CEMOb/hY1882DkEeoau9k8Dk8fUZodM8PyTjePTHuCbyDW5uE/K6v6Z6L4Z/ZW8TeZqitCioXk/ngcJ0TWS6TULKpKECrBIscGvt2H559CeB/FC62AbuJ09LqeC4HaRP7wIq67H8s8w/aX0xFgQxKBsfb9/k397GY37OdK/8A1DTsljY25gBuDbRQBA4/iv8AX6YH0UcbGOPgMcG8I5ExwHd8Hdg4hgMcWOcbAcHJY3yLHGBaD4sjBxYFOTITliUZUnW1IvbYIsCyL9698CjDNHPCQ9DcAUJB9JI4qvj755/1WSeab92G2433Fr9PpAO5ib9I/Pv752za6SCBo545EjUgLMnKbSa52nco+44vOGGtOn1vnOCscjOLZSweNwaAserijx8YHUaXW6sagxSwkAjekyHfFfBp22ijZrtzWcd4ziMmtAV7iEKhVD7o1kZm3nb2LEC+fgfTM/xJpXl1AmMcogIpY5jflSMq7Rss7QTdfSvpkEFDsajT0r7AkfjkPtXFfkfnAtR6QX70BwLIs9h2++df0TRoybXQFeNotgRx3BB4PfORTU0QaI4B5BHF8GvjjOhgEpUPCRXejY7/AAcDcmMuiKSaSL95jUkSw+kTrGRu47byGFhuSeARxebui6imoA1kDyFZAieUw2mFgzLLvU9v4b7j0WO+c707qLRQzz6ghVUEMLvbQAsf+7+ZyTT9UTWI0aEgSp6ZF4lTgFH5HI57H64HSP1mISKgV5asSGMA7CACCRYLd+QoJH64P/VFaVVjSRkaratm2/enolR7n+uc9B1dtJ09PNkUGPYsj8gAecFdiu00xF17WeDljXeMo+FhjkkYre0fgXd6gOObIHx88g4HU6pQigg37UO5OQwyBhf6g9x9CPbPOtH1XWea0tLtNKIySWHc8qQG96FXmpq/Eex4JTGrITtMscjbkJQuY5UZQCpW69RFgdjWB2wzM8SdI/etLJDe0tTA8fiUhgD9DVfnmenjbSXTMy/cA/rRzT/+oNME3mdAPqfUfoF7k/QYHz1B0l/3iWFxtKFgwI7FXKcex5B5vLsPhiZpAaZ1/FZ9Ipe3N2f0zqes6ZX1bzxHifzNvHPEhYMQe17h+mZWn6pqdNIgR3ffJsCyoGUuCLq2tR6h9ODgdtouhAaV44iCdgIQsGTzVKuDzRAbaLA7/OTr4im2CELIpFgKY97jvX9rdV9Stn75DpPEJaPzGj2lVtu/A+na1ynqv2kJEoX93c7ydjmlVyKuvf8AiX9RgVvGBYaYemyNo7WCSTd39zzlL9jyO3USQlIkchYn+G6WlHsbI/Q50ml1qdQ0UwCeto5Ko7lJ2Hbtb5vNP9mvQzpY5AwG4kWfqbZhfvXGB2+PgY+A5ORNklYEi4AXjXgnGwCJxYGOMArwgcDDAwJBixhiwK5bM/rXU000JlcEgEAAVZJ+/wBj+mW3OU+p6BdQnluSBuU2O/HwfbAZeo+dp+IgyyJ6RvWiCPT+IV+tZw3XZv32IEbfOiYGbT/hE4HpJUj7WCASDf0OafiXRz6Hy10QZgTzuJceWtbhtPAofHfOZ6brmhmWVVBIJsHgEEUVvuO+ACxHVSMDviUutxi9/mBGuy3N7UJN1R29svf/AE8Y9t+W67d6bgwVQtPcigigBXY9yuQ9cbTzOdWC8GpEYS0/7ZIK889+NygHuK47VqQ9Qj1DFSpk3RmOGIBtrhGUM8gIBr3rkEp70MDP6NotPMJ5m84r5nMkbRjY0h3WI9tEBieASQO93eLQyDTt5JcGl4J9LEAkAkH6AHj5yKUGPXnTEFxqaLRKwULsVBvf2APPfvVe+W9f0mKJ4FkkVxHe2BQzMXIrk2Wfv9L7m8Ct4qkWbRNACoa7FsPW3mBlA+vcYXh/TtpI4xqQIZBA5AZk3OEIv8DG6sDnn1ZGvvcDoA7eWkgq6FMDySOGr1eqmBrm8k6zoml1cGrRgItPp431AmtAAGZwFaiGNgngV6V+cDP6FrSdJqotSWAMcwk3+l/WdxdQw5AY2OM5Pq3Tm0oVkctE1skw4sjgg0fS44FfSxYz1zxxr9KupSGYBkaMmUuAY4omsF1BF3xfBHbizxnGa7ogaFdLGkjRSkSRPIjRFPLJBbb2PoJ2i7IbkCrwIuieMS+mYuBJNCjgSPdlHHAPsfwnnuFByDz2lCvJQ9NIg/CinkkfLMfUSb5PwBmJ1Dokuj/7TrNBLSMUIsg+kKynlT6iLH97NpDWBXl01cmqH/OctQAVY4GDIt9/yGRaP0ryRRPB+MC9odQd6qewuvpdf6Z2EPQopELvIVFW3YD9c4ObUkOgStt+on34JofyzZfWkxjljH3IUWD969h3/MYHUeE41ImqiNtC/wC6OK5/5zlxOjwO4KPsKG9gVfSSANyWLWwB2zmel9SZFcRSQDcOfNfYFFcNXdh9AMXUJiXV4JGlmVQJmSN1jqrXuKA70OSb+mB2SKkR9AAVFJ9h7VZrNLocqmBWQk3y11Yf+JTXweP5++cE/UnZdpsGvV8fb/nzmj4V1siThACyyfiUUdpA9L8n4sH6fYYHfiTCEuVbxi2Bd8zAeTKwfCvAO8Y4JOMWwDGFkYbC3YBjCXIryRTgTAY+MDiwKDjImOTzLlcjAo9RHnEpIxAABHJUVXclSCRYPBNZ591IOZXpI9QFC/2kcyRCSyx4VmrcAvu1/QjPSnjB7gH7i85vrHhdZJmmhIjmda3MC6KVqisYIANXz9MDnei9GGrhklmhkihW/LRwVLilJldjXb1AACvfnLvSOmL0ycSuHXfHsCL/AGkYAtr8x6IayTtAAF5d6r1SWGAQu8LylQndrb1ACRw3Cr3Js/a85TxN13XjywomKahN8YKxsTMaMgjCANsUMPxC7v2GBv8AXNfoNS6sPPkcHcfLcxJuUD0SOeNo5PHI+vbMzwv1ODRLJPPJCnnO5jBQmbydxC7DZcxn2Pauco9X6VOIQaJ2RmeZdkjbSsagDhPKLEL23d+e/bl9FGja1ZCksgMiMWmId+GWyFX8R71u44qjgdzoEn1k7zbmi0wZnTfHsV5ZDtG4vy4CBPw+/Ay31zp088LwholBLI7WXj4VgdrekE9/bjb88Zo6rxBp4p1gTdqJiRvfuIwaPJqg1V6VA78kZc6Z11NRJKphaNYlUo7lU3EswdaF7BQU88/bAq+HvCsUEMDv5jO1MS5RfQApp12jn7kn65vdYRYmDoiDbudibFBEbnd9TQ/PMfXmXVboo5ESAelnjPmTE0CyC/SgFqbN3fbKXi3rFTxadgrI6h3jU28iCiFduAkdkE8gntgZXibqcc6wFAbKtIVbbuQEgKTRO2zddr23yMwNmarusspPNEcX3oADjgUPgfGQaZtsm0/JXn+WBSVbzOhLUynja1A/c3nUa7p9Hco9Pc/T6/bMfVwjY1fN/oBgRdOi3ShSeyO1+17kH+ZzQ0QMT/4CefgfX7ZQ6JyWf6AD72Sf6DNpJweDQ/3wLfTtDMl+WrMATVs1KCDwATVcnt85qaiYxRHfQLHke5NVmImukj9MMjWeApG4fz9snOhdvXPLvav4V2j7KCTWBB0/VI7MOdy/iG1qs8gFqrtR73zmrBIFqxzd3Vm/avjK8UFSAV6as/ccEf8Ax/nhtZYfe/8ATA6HTeIH96YfJ4P6jNfTdTjf+IKfgkV+RzhNRPHCu5yTQFKoLO3wBQoWeAWI5OX9N18pAXbTWKNLaRIR2G+VwCT7HsPYBqsh25btVEk8C/5k+wx9PMGuvY1fsfqp9x7ffOG6f1VGmMioB5e3cqKI/wC19W0G/VtB3c/Tm7XNaHoA0XmSJ5gZ3aSoSxQmRvUFjO6hyTVEcYHTkYByt0nqHnA2jKykq26uSoXmh2uyaPPGXWGBGMIYIGEMA1w1ORjDXAsA4sANiwIZBkBXLT5CcCHbgSRA8EAj4OT4JGBDFAq8BVH2UAfyyZl/2+n2xqwg2BFNEGUq3IIII+hFHMnoXhbS6Mf+nhVW93PqkP3duf0rN2sVYHPT+FInklk3yq8pu0faUBADiMgWN1cnvzxWZfUPBiIztAh9Y772kewoAAeR6jBoWRbHtxnbhcRGB5d0fw/1CKBoyI1O43TBVeqFrtFmwLJYi6rJYfA8ksrySymLcqJ6NplITtdDZGOw2rfA5N3no8keRCHA8gaotSyAllSVowxqyAxWzXF4evWpCR8hh+gP+uU9WblkI95ZCPzfcP6jL+sbcEf5Wj9xgbMr3CSP7hP/APOU9Do0ZRuF2Py+cLRvenZR3AYfqOMDouoDQpRFpSt8g0Dz+RB/PA51G2RPsXtNOFr22yMq/wAgMswI0rghT35rtQHJPwPrm70vTRtG5ZbCzSb27ii5O0ge5+MmhK8pGoCcbyPcgn0/64DaDTBfV7+x+n++WHN4mPxkOm1CyduU3EWRW/b3I/w3+v27gEWtDb9t0p27v7x9yPp7X7/pg6nUFULKNxr7gf4j8j6DLnh/Qibcd9EyXtHBIPam7KaH375oboDHJEB64QzQzSKyKlXUc7gbbU3RNj0j3XkKDwSrsh0zDU6sKx8yUARwFwAWVQuwuq2eeeeSeAS6jqf3No1dGnk275JpGYrGiCj5Z53Ss/xz2vjbnQeEuglI/NhaMCQA7B6jYARiJQzBgQp/XM/r/UtEY2WXb50EgBik3o4l2915G8bW3ULBHOBjT9HneQyrG24F42bcshmWIIBJYcbN2wCqZqBruSdrp3Xj+7xuVdlPDxxHcUW/xbKB+LAsj9creF4jNBNNpCzOh2Rxy2m4DaxTbx5ZYClNUDRoi8x+m9Yl1bPLEq6Xa22cty1gUSdtEtu+n8NVzgdF1DTtJMmoOoMMX9ntUgM0clOSOfwsQy8kWCv1zf6VLLTCXyysfp3oTwFsBpL4Fge3btz3zy/rLajSSl5mZ1nAZa3eSpO0o6o/pkIKBjTA03Yc1s6BhqIYpdSzaohkCoE4Vm/iZU/iFcEsRgekVYBHIPYjkH7Y4GYvTjHD6iBp1LBNpcbHsWCR/DJYPPvzd8HNqNwwtSGHypDD68jjAfHGMTjjAK8WLFgNLkJyeUZXOAsWLHwBIwayQjFWAynDGDWOuAYOIjHrKnUOpRwj1n1Hso5Y/l8fXAs1kOo1aRglmAI5Avk+9VnPTdYlluvQvwDz+Z7/ANMGHSkmz+ZwONg8OzPbOUQsdxAtuT3+lfnlv/ogVRG0vNlvw8gfQXznWvEgHDx37AkGz7cA3f6/bKmkDKxC+Ui9rA5J96GBlafpcKcCRxYFkr7/AKZT0XhiGBneLUM2+tyPRG4diOxHH3zqI9Qu+vPF96pf58ZJqfV2dGHvxz/XA57p/TXiWVSVZZXL+kkH1VYP04GHpuioFKMSFI42sQwPudxFtmxGo9q+228ll0II5FflX8sDitaGhYpIryIKCFBu3/BlA5BHbb24vn2vdBMMkohkZ4iVO0FQGZjfAJPBNGuOazV6npFjjDBaCuCTx7gj+pGZs7wsjeY681tphYo7l8sdyQ3v9MC/0qVIA0ieY0ASVljj9Tzsh2xgHi7KufoF7gcZtdE0/mQNPIAZ5E2SBeY1H/42ugaJ23RPGcrofEqw6Zk2VLsVU52hkUgBRZuPgMbFgm867wz4iSTTkRo7OpO2MDuxs7Q34QP8V1gc/wBY6lPokiTTKvlBW8xSwUFgRYQAWD73+G25rK2k6QepbpZrWMQtAKb1FyFKvXyhAAJ+CORWTftG1H7ro2kem1EjpuZR6VBPKgntGBxXuST75sdB6qI4QzlI4iqSc0oj3jkNyNoJoj7nAwYJW6TDJFIxLyy/2Mq+WVVEoJLMGkUqDu5q6r3zK/d9KdNUE246eM75wrL5kYY3QvewBYncR7GhyTnY+OZtKdMI9S8KlnBjDMFO4+nevcggG745A5zj9YdKYJtNM/lTDaiCWVo4F3cbwyAbgRZt/mvrgdT4P1i6sJEx3ppAioCm4SMq0krO1g+kghVBI7k5jeN/Dsccw/d3MYn3Bo0YptYV6otnPNkso9PHtzdnw050qlAIkmiWPT2qsY23KRE7UQG3FVtgRy9e4zJ6B4hbVlINRJc1maGRFEfqoXC4HFH2PfisAvB1htRAi6ddSqgglG8iYJIpYzAfhtWUbqJG4n2ztfBDoYZVRPKKzMZIe5hkZV3LdmwSrNY4N2O+eeLqSvXYv3bjzyspUn8HoZZ43Pv6kYg/Ue4z1nRSA2y935PHIYCiD8/7HAtEYsa8esB8WKsWA8mQNk7ZC2AONjHFgFePeBeOcCQY9YCnIOo6ny4yR+IkKv3Pv+QBP5YFbqfUitpF+LsW/u/QfJzLGkB5IsnuTyfzJyWGP/hyasAIYcUktgr5LMPrwMmAxp4FcU1mvqR/TAyp2r/7CD7v/T1DMfqfS4dRXmotD4lnr81WTnOim0qKLWMsfi+/5k5GgY9oI1/8qOByOm6xo9Axig0rySkW3lxMx55HrY2R+Zzf6d1kSr/bQNGSeQ4UkfHYnNNtC7jlo1+ioB/kDjJ0Ee7n8l/3wLOmjVR6TQ/IZYfUxILZ1A+pGVo+hRD8TOfs5UfyzlfFekilHk6f0yd/MDMSvBonntdWPrgXPEfiXTtC4Vwa7V/Ew9gPfOFi66vmbaYC7Hp5qud1e188/OcdFqHSUiQlipZTZuiGINZv+HOtLptUs7i4+UkHyjcN+Y4Yf+IwNSHrCFdznYt+p243N3IUe4HA4yTp/isxv5sJZD2UjsR3p+NvPwc9F6s2m1KJGroSXjl2/iBjaiwdf7rLfHYnPMup9Ll0ut8uenTUDfAb9LEGioB4vsCP/HA6TpvVB1Ey+ZIXm9JSMxmSFFSjuiC169w53E/1yfxF0xJVTR6UvLICGnZWXYlUQZpCPSbF0PVxQFZg6ZzCX7KVSRGBuwxjalYLz+Ln653XhlEh0cYWKiwVyHUoBKVtlcgFnew3Cgk9zXfAo+JOjj9yWJ/KaQJYaT2hjFuAzcgcgWOfUOPjipNKdTGYyWZ0jZI5OeDXmJHKfqEK/wDuBzpvG3TD+7efKBLMdREgPAEUTMFKRpze73BJ/Fd8DMF9b5MM0SwzJuLKs9oyvK/BfYaKgGlBtrr2wNXp3TZl6ZaOYmMOn8uQsCSVXdfY7V3lFHHbn2yn4d6NHF1J4JN1pKFSmBXcyCVS7Hn+JaA9z7e+p4V66dUkizUqrGiiIqixrtBWkLEl7J96HAAHBOcb4o1W3qccMZMSo8CmQCju3C2HyFUhfrs5wOi8WwaiLrGmndwYw9Qn8ITZXmRMfruLAn2J+DnrcEgZQ3Fm+ffgkc/XjOU65o49VGiTkBWlhClQfM866tTdC1Lg9+CfjNPwn0htJp/LklMzli7ORtFmgAq2aAAHvzgboOEMEYWA94+DiwHfImyRjkTHAE4gMVYS4DbcVYeLAEDMfxPLsjjb2EgBPsNykAn/AJ75uVmf1/TCTTSKRfpv7Ubv8u/5YGbppLydj85zml1zoNrj1AVuHYj2J+OM0RI3dhXA7nivkYGh5vxjrIP1yiJsq6jqIWyzKoH1wNVp/rjeffGYej14msxkuB/dBP8APthTdSWM07qp/ug73+21eP1IwNjzwDwf88abqQA+a9+w/XtmPGjyeqOGRhyN0g219ksCvufpjTdPAYmSQuw4RY2IAutxP6ngfzwJNZ1KWWlivnkvR2KBZ4P5Dv8AOZ+udY0oe/d+ATZ9TcVwLyXWz7QERdoX6kAc3dUL9uDmB1OQsKJNdlB2jgUQQo5PJPf4GBwPWyonmbsPMbb9QQD/AFJzFl1Bbg9vjNDxKjCdr7GiOb42gD+mZOB3PhTrOhKRrrX1SSxDZDJCImVUu1H/AGy9gk8WRwOPbO78QdQLHTaiHZN5chSNmicPGvlkOzNvPwG7L2zw66IPuM9d8Na5ZoF86LdGdrxWGRJJEBjZCV9LE0wojuAfcUHU9PR2RwyFo3ihjV40WS9qtuO2iync38Q42/UnJ9Np49OpKpq55qI3NHtNdwgdwqIvHZe9WQTznCQ9N08Ek0ul1GrgJsxxfjBY1QZg4vm+Hvgd7zWh8WakOCSrKCCY6CgiqI3hSR7mwPfAg8TnVsEXUkqsgd/JXbtjsgR2ymmYeqiAOxv2zM6gR5ayzMZCFARWPp3EhGFfVqN39O2Hq9XJqJ3lkVFdiPSH9IVQAot6r9e7H5zP6yW2oki+WfMjJBZaVfNI9RPHwawKnRekn/qCwy+oI1qlL2KmRAvNEeoH44OX/Gfh2T97TYFqR41Ug3skZgDuBr6G/v8ATLvgLT/22s1su2RlOpWMgXGSgDNIpP8ADyqj4DEZ1Xhzoj6mSc62OUIW08kL7iivSAkAKbFMParwLvhTpv7wy6mVnPkyyiFLqPc1b5Kq2NlgOaH9OzCZDpdOsaBI1CoopVAoDLC4CrHrHrHAwA2YsPFgRtkZU/GTs2AWwIwhwguODj4CrHAxhhjAVYqx8WBxWr0/lyNFwQrUOedhAdLFc+49u2T6OC0IRxV3tYWB/Pj3GY3iXxLFJ1UaOMetVIeW+PNVd4jr3pR3+eMlj1BX8Qrj1GuSBdX/AD+MDoDokKn0qT7kjdzXcjIhp1+Ix81HY4+e3zmeddwKKrfahRv+XxgR6odmcn3PFWT/AMP0wL+odaIJPwFJtSL4IG35xQSxxcqqIaAugCRZofN8/wC2Z7axe6C/8RI9z7X/AM7Zm6rVkrQrfY9RPHFH+df6fGBsydSaQHbZokUaUH2oD3/PMXVarYlg23agSFW+L+v+3cZRl1LsKB57mq2gD3Pue38spagt6S/K1YQFQDz6hfPPuCcBvUzMd5JJ4NXZP90WR3rv9BhJElMR24vcQWb8V23t/PJkUGPcXo+4HtQrkn8/b/LOd671wfgSiaPPFAEnnj2+/JwOY8TanzHWuwsD6C+B/LMiNbIGXNfXI+D35F2O/wDIH88po1G/g4Gr0PoU2tnWGBSzE8mvSi3y7n+EAf6Z9EJ0RdPoYtNGAVjULuYCj3LsQePUbNH598rfs00aRdL05WLymeMPJ23OxJ9bH3sUR8AjOpXA8f61DCkp/tfLJosjxyrHzwCC34b+nH0GNoOlvKGIIWNe8rH0Vden3f8ALOr8aeBzqWbUQFTqPT6ZGYRuB/Ce4BA7e1/rmd0Lwzrh5j65kEKjcmn3STBSo7qyuz1W7izyRxwBgQN4OVoWE7OgIoEgeYxP4QIzwvtwbP1GcP4314lbTaIMoMFRzSvS09hdrMeSEA5J97+M6LwRo+ozy+bpx5WmXeYxqtzRq/O3Yt7mI3E2ABxRza6F+yKJH8zWTNqHsnatxoSTZ3Ny7c2eCuBf8OafTy6efT6Jw0ccY0yOnqoyDdLMSeDyd312Z3tD2yv0/QxwRrFCixxrwqKKA+v1P1POWcBVj4OLAkBwwMjXJlwBIxYWLAqscDHY4AOAWEMQwhgIDDGIDCwGrCReR98WOvfA+TddrpI9dJMCRKuod7/xeYSbz2HpvUE1cSyxnlltk3H0D+IUCeAb9vbPIPGG3/qGq8s2h1ExUjtRkJ4+mXfDM26Nk/jj9aEcGjweb4o/1GB6w2mYDm6FE+7WO3Yj57YyRtYU12BqqPHtz7e+clpfE88ZO5/NXt6wN31Fn2/0yY+MG4uNdo4qiD8+7HA69oVraa5vn3X2LG/6ZTlj3E/h7gEsCaN8gmvfk38DtznLN43IUf2C2Ad1sxBPsV9XYc97zO1nimZjaKkYscoLY+3drJP2wOu1Gl4u91BiSoJWhwew+55POY3VOqQRoQHG6q2qL9qO5r7kAiuazk9X1CSTh3ZvoST8Vx/yszpbP/Oe/YfreBqdV8QPKNqgInHHb869/pfz2zKQfPN837n9e+CP8sStQ/574EZhLs4HcIX+lItn+Qwug9Fl1k6wQLuka+5AUAclmJ7ADLXSomaSQL3MUi9r7r/oD/POt/YTDfUXb2XTvf3ZkA/zwPc4kpVFAUoFKKUUKpR7DJVGPWGowHVMRTCXHwIiMYLktYtuAAXHKYYGLAj241ZIcEjAZMmGRoMkGA+LFj4Gc2MMWLAkGEMWLAMYhixYDnK/U2I08xBoiKUgjuCENEY+LA+Q3zU8Mn/1A/8ACT/4E/5DFiwOlkUfH8WUZ/wj7f6YsWBWlPA/57ZX3Gh9x/lj4sAJv9Min4cV8IfzNY+LAiBwV7/n/muLFgdL4K/G32m/lAwH9T+udJ+wD/v6r/8AVH/8zixYHtQwsWLAJcQxYsB8fFiwHxHFiwGOMcWLAdMPFiwHxYsWB//Z"/>
          <p:cNvSpPr>
            <a:spLocks noChangeAspect="1" noChangeArrowheads="1"/>
          </p:cNvSpPr>
          <p:nvPr/>
        </p:nvSpPr>
        <p:spPr bwMode="auto">
          <a:xfrm>
            <a:off x="114300"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702" name="AutoShape 6" descr="data:image/jpeg;base64,/9j/4AAQSkZJRgABAQAAAQABAAD/2wCEAAkGBxQSEBUUEhQVFRQWFRQVFBUVFhUUFBUUFRQXFhQVFBYYHSggGBwmHBYXITIhJSkrLi4uGCAzODMsNygtLisBCgoKBQUFDgUFDisZExkrKysrKysrKysrKysrKysrKysrKysrKysrKysrKysrKysrKysrKysrKysrKysrKysrK//AABEIAMIBAwMBIgACEQEDEQH/xAAcAAABBQEBAQAAAAAAAAAAAAACAAEDBAUGBwj/xAA+EAACAgEDAgUCAwUHAwMFAAABAgMRAAQSIQUxBhMiQVFhcTKBkQcUQqGxI1JiwdHh8BUzciSCshZDU3Oi/8QAFAEBAAAAAAAAAAAAAAAAAAAAAP/EABQRAQAAAAAAAAAAAAAAAAAAAAD/2gAMAwEAAhEDEQA/APV7wS2JjkZOARbG3YJONeBJvxB8jvGvAm8zF5mRYsCffj78gBwrwJd+PvyG8W7An3YQbKwbJA2BLvx9+RA44wJg2FvyIYQwJA+PeR4V4BbsQbAvHwDDYrxhjE4BA4t2R3ivAO8W7AvFeAd4gcG8YnAJjjXgXhA4DEYsfFgU2bIWbHdsgdsCQvi35X3YQOBPuxwchXJEBPbAO8Hdglvr+vGLAfdj7sYY+A4bCvAGFWArwwcjrCBwJQcMHIwclXAIZIMxup+ItPpwS77iONiAs5awKA7e/Juh75514n/a5IJimhVSgXl3QlmagbT1cAcjkc4HsAGMTnzPN451srgySsw9g/4R8ULrOk6Z4y1AX+zmKt7IX9NjuVVzV++0gj64HuV495yXgnxf++XFMqLOncxtaSAdyB3RvlT8GjnWVgPuwS2InBOArxA4xxYB3j3gXivAO8WRGTEJcCSsbBEmGDgFix6xYFBhkDjJnbK7tgCcZBZoEX8X7/GZXiTXvDDcSlmJANdwo/ER9a7Zc6p1TTxw+aTtsDbQsnix98DF1eqabUGDzSmz1gKxRmRAC5YiiPxAZZ1XiiPhEBLblBO4eWQQR6pL9Isj9M5+KCd521D6NXZ24EzDaqbR6igBO7gHafvxlrrzasIv7rpISjgebOArRIAzFlKGtlEk83+eBBJ09p5GmdU1EVktslYgKiKtElQeD/BXs3b33IfFcKUH9AuqKkAGuACaFe3NVx98z/D3Vf3PSlZEQmSR2jCOERg4s0f4RYbkmu1fGY2h8zVwyKhEKh7XTkARs6hty7q5BNepaYc2poYHo2j1QkUEKy7hYD7d1fPpYj3Hv75YIzk/AokkiAMtKF4CMpfg0dz1RAoDjvxzRzrIY2Cizur+Ku/wTXF18YAjCvGY5GTgEXwd+DiGBJJMQpIG4gEhRVk+w5zzvxn+0aWECIQPCxVjJuID/wASpsKntuWyfgEdznoQOeK/tN6JKEOqkaR7cJ/hU0OSv8IrtXuP0DlB1iWVmZnJs8j/AAWaWz/D24+uUtNGHWy1bQOexocm/k9/0ynCtML7NQv4vvm06eUFj5t1v+G1VyRV+zcDv9cDMm1CEMOb/hY1882DkEeoau9k8Dk8fUZodM8PyTjePTHuCbyDW5uE/K6v6Z6L4Z/ZW8TeZqitCioXk/ngcJ0TWS6TULKpKECrBIscGvt2H559CeB/FC62AbuJ09LqeC4HaRP7wIq67H8s8w/aX0xFgQxKBsfb9/k397GY37OdK/8A1DTsljY25gBuDbRQBA4/iv8AX6YH0UcbGOPgMcG8I5ExwHd8Hdg4hgMcWOcbAcHJY3yLHGBaD4sjBxYFOTITliUZUnW1IvbYIsCyL9698CjDNHPCQ9DcAUJB9JI4qvj755/1WSeab92G2433Fr9PpAO5ib9I/Pv752za6SCBo545EjUgLMnKbSa52nco+44vOGGtOn1vnOCscjOLZSweNwaAserijx8YHUaXW6sagxSwkAjekyHfFfBp22ijZrtzWcd4ziMmtAV7iEKhVD7o1kZm3nb2LEC+fgfTM/xJpXl1AmMcogIpY5jflSMq7Rss7QTdfSvpkEFDsajT0r7AkfjkPtXFfkfnAtR6QX70BwLIs9h2++df0TRoybXQFeNotgRx3BB4PfORTU0QaI4B5BHF8GvjjOhgEpUPCRXejY7/AAcDcmMuiKSaSL95jUkSw+kTrGRu47byGFhuSeARxebui6imoA1kDyFZAieUw2mFgzLLvU9v4b7j0WO+c707qLRQzz6ghVUEMLvbQAsf+7+ZyTT9UTWI0aEgSp6ZF4lTgFH5HI57H64HSP1mISKgV5asSGMA7CACCRYLd+QoJH64P/VFaVVjSRkaratm2/enolR7n+uc9B1dtJ09PNkUGPYsj8gAecFdiu00xF17WeDljXeMo+FhjkkYre0fgXd6gOObIHx88g4HU6pQigg37UO5OQwyBhf6g9x9CPbPOtH1XWea0tLtNKIySWHc8qQG96FXmpq/Eex4JTGrITtMscjbkJQuY5UZQCpW69RFgdjWB2wzM8SdI/etLJDe0tTA8fiUhgD9DVfnmenjbSXTMy/cA/rRzT/+oNME3mdAPqfUfoF7k/QYHz1B0l/3iWFxtKFgwI7FXKcex5B5vLsPhiZpAaZ1/FZ9Ipe3N2f0zqes6ZX1bzxHifzNvHPEhYMQe17h+mZWn6pqdNIgR3ffJsCyoGUuCLq2tR6h9ODgdtouhAaV44iCdgIQsGTzVKuDzRAbaLA7/OTr4im2CELIpFgKY97jvX9rdV9Stn75DpPEJaPzGj2lVtu/A+na1ynqv2kJEoX93c7ydjmlVyKuvf8AiX9RgVvGBYaYemyNo7WCSTd39zzlL9jyO3USQlIkchYn+G6WlHsbI/Q50ml1qdQ0UwCeto5Ko7lJ2Hbtb5vNP9mvQzpY5AwG4kWfqbZhfvXGB2+PgY+A5ORNklYEi4AXjXgnGwCJxYGOMArwgcDDAwJBixhiwK5bM/rXU000JlcEgEAAVZJ+/wBj+mW3OU+p6BdQnluSBuU2O/HwfbAZeo+dp+IgyyJ6RvWiCPT+IV+tZw3XZv32IEbfOiYGbT/hE4HpJUj7WCASDf0OafiXRz6Hy10QZgTzuJceWtbhtPAofHfOZ6brmhmWVVBIJsHgEEUVvuO+ACxHVSMDviUutxi9/mBGuy3N7UJN1R29svf/AE8Y9t+W67d6bgwVQtPcigigBXY9yuQ9cbTzOdWC8GpEYS0/7ZIK889+NygHuK47VqQ9Qj1DFSpk3RmOGIBtrhGUM8gIBr3rkEp70MDP6NotPMJ5m84r5nMkbRjY0h3WI9tEBieASQO93eLQyDTt5JcGl4J9LEAkAkH6AHj5yKUGPXnTEFxqaLRKwULsVBvf2APPfvVe+W9f0mKJ4FkkVxHe2BQzMXIrk2Wfv9L7m8Ct4qkWbRNACoa7FsPW3mBlA+vcYXh/TtpI4xqQIZBA5AZk3OEIv8DG6sDnn1ZGvvcDoA7eWkgq6FMDySOGr1eqmBrm8k6zoml1cGrRgItPp431AmtAAGZwFaiGNgngV6V+cDP6FrSdJqotSWAMcwk3+l/WdxdQw5AY2OM5Pq3Tm0oVkctE1skw4sjgg0fS44FfSxYz1zxxr9KupSGYBkaMmUuAY4omsF1BF3xfBHbizxnGa7ogaFdLGkjRSkSRPIjRFPLJBbb2PoJ2i7IbkCrwIuieMS+mYuBJNCjgSPdlHHAPsfwnnuFByDz2lCvJQ9NIg/CinkkfLMfUSb5PwBmJ1Dokuj/7TrNBLSMUIsg+kKynlT6iLH97NpDWBXl01cmqH/OctQAVY4GDIt9/yGRaP0ryRRPB+MC9odQd6qewuvpdf6Z2EPQopELvIVFW3YD9c4ObUkOgStt+on34JofyzZfWkxjljH3IUWD969h3/MYHUeE41ImqiNtC/wC6OK5/5zlxOjwO4KPsKG9gVfSSANyWLWwB2zmel9SZFcRSQDcOfNfYFFcNXdh9AMXUJiXV4JGlmVQJmSN1jqrXuKA70OSb+mB2SKkR9AAVFJ9h7VZrNLocqmBWQk3y11Yf+JTXweP5++cE/UnZdpsGvV8fb/nzmj4V1siThACyyfiUUdpA9L8n4sH6fYYHfiTCEuVbxi2Bd8zAeTKwfCvAO8Y4JOMWwDGFkYbC3YBjCXIryRTgTAY+MDiwKDjImOTzLlcjAo9RHnEpIxAABHJUVXclSCRYPBNZ591IOZXpI9QFC/2kcyRCSyx4VmrcAvu1/QjPSnjB7gH7i85vrHhdZJmmhIjmda3MC6KVqisYIANXz9MDnei9GGrhklmhkihW/LRwVLilJldjXb1AACvfnLvSOmL0ycSuHXfHsCL/AGkYAtr8x6IayTtAAF5d6r1SWGAQu8LylQndrb1ACRw3Cr3Js/a85TxN13XjywomKahN8YKxsTMaMgjCANsUMPxC7v2GBv8AXNfoNS6sPPkcHcfLcxJuUD0SOeNo5PHI+vbMzwv1ODRLJPPJCnnO5jBQmbydxC7DZcxn2Pauco9X6VOIQaJ2RmeZdkjbSsagDhPKLEL23d+e/bl9FGja1ZCksgMiMWmId+GWyFX8R71u44qjgdzoEn1k7zbmi0wZnTfHsV5ZDtG4vy4CBPw+/Ay31zp088LwholBLI7WXj4VgdrekE9/bjb88Zo6rxBp4p1gTdqJiRvfuIwaPJqg1V6VA78kZc6Z11NRJKphaNYlUo7lU3EswdaF7BQU88/bAq+HvCsUEMDv5jO1MS5RfQApp12jn7kn65vdYRYmDoiDbudibFBEbnd9TQ/PMfXmXVboo5ESAelnjPmTE0CyC/SgFqbN3fbKXi3rFTxadgrI6h3jU28iCiFduAkdkE8gntgZXibqcc6wFAbKtIVbbuQEgKTRO2zddr23yMwNmarusspPNEcX3oADjgUPgfGQaZtsm0/JXn+WBSVbzOhLUynja1A/c3nUa7p9Hco9Pc/T6/bMfVwjY1fN/oBgRdOi3ShSeyO1+17kH+ZzQ0QMT/4CefgfX7ZQ6JyWf6AD72Sf6DNpJweDQ/3wLfTtDMl+WrMATVs1KCDwATVcnt85qaiYxRHfQLHke5NVmImukj9MMjWeApG4fz9snOhdvXPLvav4V2j7KCTWBB0/VI7MOdy/iG1qs8gFqrtR73zmrBIFqxzd3Vm/avjK8UFSAV6as/ccEf8Ax/nhtZYfe/8ATA6HTeIH96YfJ4P6jNfTdTjf+IKfgkV+RzhNRPHCu5yTQFKoLO3wBQoWeAWI5OX9N18pAXbTWKNLaRIR2G+VwCT7HsPYBqsh25btVEk8C/5k+wx9PMGuvY1fsfqp9x7ffOG6f1VGmMioB5e3cqKI/wC19W0G/VtB3c/Tm7XNaHoA0XmSJ5gZ3aSoSxQmRvUFjO6hyTVEcYHTkYByt0nqHnA2jKykq26uSoXmh2uyaPPGXWGBGMIYIGEMA1w1ORjDXAsA4sANiwIZBkBXLT5CcCHbgSRA8EAj4OT4JGBDFAq8BVH2UAfyyZl/2+n2xqwg2BFNEGUq3IIII+hFHMnoXhbS6Mf+nhVW93PqkP3duf0rN2sVYHPT+FInklk3yq8pu0faUBADiMgWN1cnvzxWZfUPBiIztAh9Y772kewoAAeR6jBoWRbHtxnbhcRGB5d0fw/1CKBoyI1O43TBVeqFrtFmwLJYi6rJYfA8ksrySymLcqJ6NplITtdDZGOw2rfA5N3no8keRCHA8gaotSyAllSVowxqyAxWzXF4evWpCR8hh+gP+uU9WblkI95ZCPzfcP6jL+sbcEf5Wj9xgbMr3CSP7hP/APOU9Do0ZRuF2Py+cLRvenZR3AYfqOMDouoDQpRFpSt8g0Dz+RB/PA51G2RPsXtNOFr22yMq/wAgMswI0rghT35rtQHJPwPrm70vTRtG5ZbCzSb27ii5O0ge5+MmhK8pGoCcbyPcgn0/64DaDTBfV7+x+n++WHN4mPxkOm1CyduU3EWRW/b3I/w3+v27gEWtDb9t0p27v7x9yPp7X7/pg6nUFULKNxr7gf4j8j6DLnh/Qibcd9EyXtHBIPam7KaH375oboDHJEB64QzQzSKyKlXUc7gbbU3RNj0j3XkKDwSrsh0zDU6sKx8yUARwFwAWVQuwuq2eeeeSeAS6jqf3No1dGnk275JpGYrGiCj5Z53Ss/xz2vjbnQeEuglI/NhaMCQA7B6jYARiJQzBgQp/XM/r/UtEY2WXb50EgBik3o4l2915G8bW3ULBHOBjT9HneQyrG24F42bcshmWIIBJYcbN2wCqZqBruSdrp3Xj+7xuVdlPDxxHcUW/xbKB+LAsj9creF4jNBNNpCzOh2Rxy2m4DaxTbx5ZYClNUDRoi8x+m9Yl1bPLEq6Xa22cty1gUSdtEtu+n8NVzgdF1DTtJMmoOoMMX9ntUgM0clOSOfwsQy8kWCv1zf6VLLTCXyysfp3oTwFsBpL4Fge3btz3zy/rLajSSl5mZ1nAZa3eSpO0o6o/pkIKBjTA03Yc1s6BhqIYpdSzaohkCoE4Vm/iZU/iFcEsRgekVYBHIPYjkH7Y4GYvTjHD6iBp1LBNpcbHsWCR/DJYPPvzd8HNqNwwtSGHypDD68jjAfHGMTjjAK8WLFgNLkJyeUZXOAsWLHwBIwayQjFWAynDGDWOuAYOIjHrKnUOpRwj1n1Hso5Y/l8fXAs1kOo1aRglmAI5Avk+9VnPTdYlluvQvwDz+Z7/ANMGHSkmz+ZwONg8OzPbOUQsdxAtuT3+lfnlv/ogVRG0vNlvw8gfQXznWvEgHDx37AkGz7cA3f6/bKmkDKxC+Ui9rA5J96GBlafpcKcCRxYFkr7/AKZT0XhiGBneLUM2+tyPRG4diOxHH3zqI9Qu+vPF96pf58ZJqfV2dGHvxz/XA57p/TXiWVSVZZXL+kkH1VYP04GHpuioFKMSFI42sQwPudxFtmxGo9q+228ll0II5FflX8sDitaGhYpIryIKCFBu3/BlA5BHbb24vn2vdBMMkohkZ4iVO0FQGZjfAJPBNGuOazV6npFjjDBaCuCTx7gj+pGZs7wsjeY681tphYo7l8sdyQ3v9MC/0qVIA0ieY0ASVljj9Tzsh2xgHi7KufoF7gcZtdE0/mQNPIAZ5E2SBeY1H/42ugaJ23RPGcrofEqw6Zk2VLsVU52hkUgBRZuPgMbFgm867wz4iSTTkRo7OpO2MDuxs7Q34QP8V1gc/wBY6lPokiTTKvlBW8xSwUFgRYQAWD73+G25rK2k6QepbpZrWMQtAKb1FyFKvXyhAAJ+CORWTftG1H7ro2kem1EjpuZR6VBPKgntGBxXuST75sdB6qI4QzlI4iqSc0oj3jkNyNoJoj7nAwYJW6TDJFIxLyy/2Mq+WVVEoJLMGkUqDu5q6r3zK/d9KdNUE246eM75wrL5kYY3QvewBYncR7GhyTnY+OZtKdMI9S8KlnBjDMFO4+nevcggG745A5zj9YdKYJtNM/lTDaiCWVo4F3cbwyAbgRZt/mvrgdT4P1i6sJEx3ppAioCm4SMq0krO1g+kghVBI7k5jeN/Dsccw/d3MYn3Bo0YptYV6otnPNkso9PHtzdnw050qlAIkmiWPT2qsY23KRE7UQG3FVtgRy9e4zJ6B4hbVlINRJc1maGRFEfqoXC4HFH2PfisAvB1htRAi6ddSqgglG8iYJIpYzAfhtWUbqJG4n2ztfBDoYZVRPKKzMZIe5hkZV3LdmwSrNY4N2O+eeLqSvXYv3bjzyspUn8HoZZ43Pv6kYg/Ue4z1nRSA2y935PHIYCiD8/7HAtEYsa8esB8WKsWA8mQNk7ZC2AONjHFgFePeBeOcCQY9YCnIOo6ny4yR+IkKv3Pv+QBP5YFbqfUitpF+LsW/u/QfJzLGkB5IsnuTyfzJyWGP/hyasAIYcUktgr5LMPrwMmAxp4FcU1mvqR/TAyp2r/7CD7v/T1DMfqfS4dRXmotD4lnr81WTnOim0qKLWMsfi+/5k5GgY9oI1/8qOByOm6xo9Axig0rySkW3lxMx55HrY2R+Zzf6d1kSr/bQNGSeQ4UkfHYnNNtC7jlo1+ioB/kDjJ0Ee7n8l/3wLOmjVR6TQ/IZYfUxILZ1A+pGVo+hRD8TOfs5UfyzlfFekilHk6f0yd/MDMSvBonntdWPrgXPEfiXTtC4Vwa7V/Ew9gPfOFi66vmbaYC7Hp5qud1e188/OcdFqHSUiQlipZTZuiGINZv+HOtLptUs7i4+UkHyjcN+Y4Yf+IwNSHrCFdznYt+p243N3IUe4HA4yTp/isxv5sJZD2UjsR3p+NvPwc9F6s2m1KJGroSXjl2/iBjaiwdf7rLfHYnPMup9Ll0ut8uenTUDfAb9LEGioB4vsCP/HA6TpvVB1Ey+ZIXm9JSMxmSFFSjuiC169w53E/1yfxF0xJVTR6UvLICGnZWXYlUQZpCPSbF0PVxQFZg6ZzCX7KVSRGBuwxjalYLz+Ln653XhlEh0cYWKiwVyHUoBKVtlcgFnew3Cgk9zXfAo+JOjj9yWJ/KaQJYaT2hjFuAzcgcgWOfUOPjipNKdTGYyWZ0jZI5OeDXmJHKfqEK/wDuBzpvG3TD+7efKBLMdREgPAEUTMFKRpze73BJ/Fd8DMF9b5MM0SwzJuLKs9oyvK/BfYaKgGlBtrr2wNXp3TZl6ZaOYmMOn8uQsCSVXdfY7V3lFHHbn2yn4d6NHF1J4JN1pKFSmBXcyCVS7Hn+JaA9z7e+p4V66dUkizUqrGiiIqixrtBWkLEl7J96HAAHBOcb4o1W3qccMZMSo8CmQCju3C2HyFUhfrs5wOi8WwaiLrGmndwYw9Qn8ITZXmRMfruLAn2J+DnrcEgZQ3Fm+ffgkc/XjOU65o49VGiTkBWlhClQfM866tTdC1Lg9+CfjNPwn0htJp/LklMzli7ORtFmgAq2aAAHvzgboOEMEYWA94+DiwHfImyRjkTHAE4gMVYS4DbcVYeLAEDMfxPLsjjb2EgBPsNykAn/AJ75uVmf1/TCTTSKRfpv7Ubv8u/5YGbppLydj85zml1zoNrj1AVuHYj2J+OM0RI3dhXA7nivkYGh5vxjrIP1yiJsq6jqIWyzKoH1wNVp/rjeffGYej14msxkuB/dBP8APthTdSWM07qp/ug73+21eP1IwNjzwDwf88abqQA+a9+w/XtmPGjyeqOGRhyN0g219ksCvufpjTdPAYmSQuw4RY2IAutxP6ngfzwJNZ1KWWlivnkvR2KBZ4P5Dv8AOZ+udY0oe/d+ATZ9TcVwLyXWz7QERdoX6kAc3dUL9uDmB1OQsKJNdlB2jgUQQo5PJPf4GBwPWyonmbsPMbb9QQD/AFJzFl1Bbg9vjNDxKjCdr7GiOb42gD+mZOB3PhTrOhKRrrX1SSxDZDJCImVUu1H/AGy9gk8WRwOPbO78QdQLHTaiHZN5chSNmicPGvlkOzNvPwG7L2zw66IPuM9d8Na5ZoF86LdGdrxWGRJJEBjZCV9LE0wojuAfcUHU9PR2RwyFo3ihjV40WS9qtuO2iync38Q42/UnJ9Np49OpKpq55qI3NHtNdwgdwqIvHZe9WQTznCQ9N08Ek0ul1GrgJsxxfjBY1QZg4vm+Hvgd7zWh8WakOCSrKCCY6CgiqI3hSR7mwPfAg8TnVsEXUkqsgd/JXbtjsgR2ymmYeqiAOxv2zM6gR5ayzMZCFARWPp3EhGFfVqN39O2Hq9XJqJ3lkVFdiPSH9IVQAot6r9e7H5zP6yW2oki+WfMjJBZaVfNI9RPHwawKnRekn/qCwy+oI1qlL2KmRAvNEeoH44OX/Gfh2T97TYFqR41Ug3skZgDuBr6G/v8ATLvgLT/22s1su2RlOpWMgXGSgDNIpP8ADyqj4DEZ1Xhzoj6mSc62OUIW08kL7iivSAkAKbFMParwLvhTpv7wy6mVnPkyyiFLqPc1b5Kq2NlgOaH9OzCZDpdOsaBI1CoopVAoDLC4CrHrHrHAwA2YsPFgRtkZU/GTs2AWwIwhwguODj4CrHAxhhjAVYqx8WBxWr0/lyNFwQrUOedhAdLFc+49u2T6OC0IRxV3tYWB/Pj3GY3iXxLFJ1UaOMetVIeW+PNVd4jr3pR3+eMlj1BX8Qrj1GuSBdX/AD+MDoDokKn0qT7kjdzXcjIhp1+Ix81HY4+e3zmeddwKKrfahRv+XxgR6odmcn3PFWT/AMP0wL+odaIJPwFJtSL4IG35xQSxxcqqIaAugCRZofN8/wC2Z7axe6C/8RI9z7X/AM7Zm6rVkrQrfY9RPHFH+df6fGBsydSaQHbZokUaUH2oD3/PMXVarYlg23agSFW+L+v+3cZRl1LsKB57mq2gD3Pue38spagt6S/K1YQFQDz6hfPPuCcBvUzMd5JJ4NXZP90WR3rv9BhJElMR24vcQWb8V23t/PJkUGPcXo+4HtQrkn8/b/LOd671wfgSiaPPFAEnnj2+/JwOY8TanzHWuwsD6C+B/LMiNbIGXNfXI+D35F2O/wDIH88po1G/g4Gr0PoU2tnWGBSzE8mvSi3y7n+EAf6Z9EJ0RdPoYtNGAVjULuYCj3LsQePUbNH598rfs00aRdL05WLymeMPJ23OxJ9bH3sUR8AjOpXA8f61DCkp/tfLJosjxyrHzwCC34b+nH0GNoOlvKGIIWNe8rH0Vden3f8ALOr8aeBzqWbUQFTqPT6ZGYRuB/Ce4BA7e1/rmd0Lwzrh5j65kEKjcmn3STBSo7qyuz1W7izyRxwBgQN4OVoWE7OgIoEgeYxP4QIzwvtwbP1GcP4314lbTaIMoMFRzSvS09hdrMeSEA5J97+M6LwRo+ozy+bpx5WmXeYxqtzRq/O3Yt7mI3E2ABxRza6F+yKJH8zWTNqHsnatxoSTZ3Ny7c2eCuBf8OafTy6efT6Jw0ccY0yOnqoyDdLMSeDyd312Z3tD2yv0/QxwRrFCixxrwqKKA+v1P1POWcBVj4OLAkBwwMjXJlwBIxYWLAqscDHY4AOAWEMQwhgIDDGIDCwGrCReR98WOvfA+TddrpI9dJMCRKuod7/xeYSbz2HpvUE1cSyxnlltk3H0D+IUCeAb9vbPIPGG3/qGq8s2h1ExUjtRkJ4+mXfDM26Nk/jj9aEcGjweb4o/1GB6w2mYDm6FE+7WO3Yj57YyRtYU12BqqPHtz7e+clpfE88ZO5/NXt6wN31Fn2/0yY+MG4uNdo4qiD8+7HA69oVraa5vn3X2LG/6ZTlj3E/h7gEsCaN8gmvfk38DtznLN43IUf2C2Ad1sxBPsV9XYc97zO1nimZjaKkYscoLY+3drJP2wOu1Gl4u91BiSoJWhwew+55POY3VOqQRoQHG6q2qL9qO5r7kAiuazk9X1CSTh3ZvoST8Vx/yszpbP/Oe/YfreBqdV8QPKNqgInHHb869/pfz2zKQfPN837n9e+CP8sStQ/574EZhLs4HcIX+lItn+Qwug9Fl1k6wQLuka+5AUAclmJ7ADLXSomaSQL3MUi9r7r/oD/POt/YTDfUXb2XTvf3ZkA/zwPc4kpVFAUoFKKUUKpR7DJVGPWGowHVMRTCXHwIiMYLktYtuAAXHKYYGLAj241ZIcEjAZMmGRoMkGA+LFj4Gc2MMWLAkGEMWLAMYhixYDnK/U2I08xBoiKUgjuCENEY+LA+Q3zU8Mn/1A/8ACT/4E/5DFiwOlkUfH8WUZ/wj7f6YsWBWlPA/57ZX3Gh9x/lj4sAJv9Min4cV8IfzNY+LAiBwV7/n/muLFgdL4K/G32m/lAwH9T+udJ+wD/v6r/8AVH/8zixYHtQwsWLAJcQxYsB8fFiwHxHFiwGOMcWLAdMPFiwHxYsWB//Z"/>
          <p:cNvSpPr>
            <a:spLocks noChangeAspect="1" noChangeArrowheads="1"/>
          </p:cNvSpPr>
          <p:nvPr/>
        </p:nvSpPr>
        <p:spPr bwMode="auto">
          <a:xfrm>
            <a:off x="114300"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4" name="Picture 23" descr="https://encrypted-tbn1.gstatic.com/images?q=tbn:ANd9GcSNjOAhK6kUJ5Z14zUDQP35SDTAAhiyJOfIHFncUIh-0XURabGt9A">
            <a:hlinkClick r:id="rId7"/>
          </p:cNvPr>
          <p:cNvPicPr/>
          <p:nvPr/>
        </p:nvPicPr>
        <p:blipFill>
          <a:blip r:embed="rId8">
            <a:duotone>
              <a:prstClr val="black"/>
              <a:srgbClr val="D9C3A5">
                <a:tint val="50000"/>
                <a:satMod val="180000"/>
              </a:srgbClr>
            </a:duotone>
          </a:blip>
          <a:srcRect/>
          <a:stretch>
            <a:fillRect/>
          </a:stretch>
        </p:blipFill>
        <p:spPr bwMode="auto">
          <a:xfrm>
            <a:off x="657280" y="4232952"/>
            <a:ext cx="1613310" cy="2206697"/>
          </a:xfrm>
          <a:prstGeom prst="rect">
            <a:avLst/>
          </a:prstGeom>
          <a:ln>
            <a:noFill/>
          </a:ln>
          <a:effectLst>
            <a:softEdge rad="112500"/>
          </a:effectLst>
        </p:spPr>
      </p:pic>
      <p:sp>
        <p:nvSpPr>
          <p:cNvPr id="29704" name="AutoShape 8" descr="data:image/jpeg;base64,/9j/4AAQSkZJRgABAQAAAQABAAD/2wCEAAkGBxAQEhAUEBAQDw8PDw8PDw8PEA8PDw8PFBEWFhQUFBQYHCggGBolHBQUITEhJSksLi4uFx85ODMtNygtLisBCgoKDg0OGhAQFywkHCUsLCwtLCwsLCwsLCwvLywsLC0vLCwsLCwsLCwsLywsLCwsLCwsLCwtLCwsLCwsLCwsLP/AABEIARMAtwMBIgACEQEDEQH/xAAcAAABBQEBAQAAAAAAAAAAAAADAAECBAYFBwj/xAA8EAACAgECAwUFBgMIAwEAAAABAgADEQQSITFBBQYTUWEiMnGBoQcjcpGxwRRCUjNTYoKSstHwJETxFf/EABoBAAIDAQEAAAAAAAAAAAAAAAEDAAIEBQb/xAApEQACAgICAgEDAwUAAAAAAAAAAQIRAxIEITFBYRNRgSIykQVCwdHh/9oADAMBAAIRAxEAPwDz0LHCwgWESqYrOlQMLJhIcUwqpKORdRKmyLZLYrjGuDYOpV2xbZaFUbZDsTUqlYNklp1gWEKZVoAVjqkJtkwstYKAFYgksBItkFkorFYxWWikgVhsFAVWLbDBYislkoCViCwuIwWSyUDxFiFIjYkslAiIoUrFISiytUMtcKiQq1xLkPUQO2Pth2WMK5TYNA0TMnslmurEka5VzLalJkkNk6HhQb0yKYNTn2JKzidVqYC2iMjMq4lECFCQgpPlCJVLORVRAFI4WWDXIeHBsGgJSDZJb2xtkmwNSpsjFZbZJA1y2wNQArjFJYAkSklgoBtjbYYrI7YbJQLbFJtFDYDpKIZUk60hhXMjkaUivshKq4TZD01SrkFIQrjrVLS0yYqiXMtRUNUYUS+K4vDg3DRxtfalKF7DtUfMk9AB1Mxet7zWsfu1VF6ZG5j8eku9+dYWu8Me7UBkebkZJ/LAmUadTjYVqpS9nO5Gd7axO5pO8toPtqrr1wNrfKafs7V13ruQ8uDKeDKfUTzxZ0tDY1bKyHa30I8iOojMmBNddMpizyT77RuxTIvTD9n3C2tWHDPBh5MOYhmSc5yadM6FJqzn+FEa5cZJHw5bYFFJkgisvskrusupFWipiTCwhSICWsFAWWDIlorBMsKYGiswik2EUvZWjvUVSytUJRXLCpOdKZrSKy6fjDpVLC1Qy1xUsgaALXJbJY8OP4cXsQriuT8OGCSYSDYB5N33oKaq3I4PtdfUFQP1BmZaep/aJ2WH0/igZegjOP7tjg5+HA/nPLGnf4eRTxL46OTyY6zYlOJ0F5I3TO0n15/9+EoVgZGeUvrWFxj3SQfnNDFQNr3V4m0fyhayB0JOeP0neNWZl+6+rxYF6WDb8COIP6/nNjsnH5VxyHWwO4FGyqCIl51laxIuMhjRXZZXsWWmgXWMTKMrYkSIcrBsIxMrRCBdYYyLSyAVisUIwilwGsrWWESOlcsV1TkSkaRV1w61yVaQ6pEuQGwQqkhRLCpDLXKbFWymKIjRL3hzD9+++y6TNOm2vqP53PtLR6Y6v6dIzDjnllrEpLIoq2Q79d5K9Ivg+Gt9lyMHQttVKyMZbA5noJ5CvrC6rUPazPYzO7nLOxyzH1gZ6TjcdYYV79nMzZXklYaukk+zxPlLOrYgL0PEEdeErUW4II5g5m603dpe0q0tqtWp1UJYhTdlx1JB4HGIzJOMFtLwCEXLpeThdiX7GR8E7WDEDmQDkz0Hs/taq/3Thuqn9o/dvuwNGjhmFj2e8QMALjkOvUyF3dinLNWXpY8ihG1cdAuOXpOVmz4csqf4f/DoYoTgv8Fx1lexJUe3VUH7xBdUAPbqGGHqVg//ANuonqPjwIPliKWOX9vaHbr2TsWCYRzrUPUDJwM8iZIxna8kAGQIhWWDIl0yoJhBsId4BzLoDBtFHMUsA3VayyiyCLLNaziSY9k0SHRIq1litYpso2MqQq1yaLIdo6tNPVbbYcJUjO3rgcvnwHzgSbdIo2Yv7Re938Eng0H/AMqxclv7lD/N+I9Pzniljkkkkkkkkk5JJ5knqZd7Z7QfU3W22HL2uWPpnkB6AYHylAz1PE4ywwr37ObmyOb+BjGijTWJJCbr7Le09uoaljgXL7OerKM4Hrj9JhZb7N1TU2V2J71Tq6/EHOIrNDeDj90Mxy1kmfQL1SvZXOghDqrDk6q4+DDI/WAtSeVTOwmc2xZR1OkR/eRW/EoM6tiypYsdCVFjJ9qdmigixB93kB6zxHPmM/8AROhbWQzA4yCOI5EEAg/kYPvRZ7CqM+1knA4HiMDPxh9OcqBggINgyCBw8s9P+Zv2bxpsUklJpACINllqxIBhAmWaK7QTrLLLAvGJlWVmEUk0UZZU9CQSzUIBRLFc4THMs1CWUEr1S3XFsWwiLMT9sWtNeiWsHHj3qrfhQF/1CzdJPKvtw1wLaWkc1V7m/wAxCr/tM18GG2eP8iMjqLPKWkDJNIGeoRzmNFFFCAdYVIMQiQMKPafs77UL0jT2MGsprR6nByLNOw4Y9VOUPliae5J5PoNFdoK9Brqiz02J94p5IxYh0/CwGR6z1irUJaiWVnclih1PmCMzzXMxqM94+Hf8+zqYZWqZSsWUrx5To3iczXuVUkYzwA3cBknAz6RMO2aDI9ra9vGC2Jt2Mh2ht2QvH65nX0tgdAVGB7vHB5fCZ6pWvtsZmA/lZuIB58Bx4e7NLoqAiKAAMgE4HMnznSzJRil7FY7bbBuJXYS8ywDrFRY1opuIBxLliyrYI6LKsrPGk3EUamUPQK5aqEqoJarM4chrLVctVmU0Ms1mLYtlxJ4D9qOt8XtHUccisrSvwRRn6kz3ysz5r712FtZqyeupu/3mdX+lRvJJ/Bkzv9JxzIxzImd8wiijRQkJrCpArDp+sqwo9/7s6JH7N0tVq7kfSoGU9Qw3fvOF2NrP4C86G5iyF92ltPIK+SEb4n6mdSvvl2bTXWg1Kt4daJhEsb3VA5hcdJk++veHRatUNXiNfWwKPs2rtzxUknPqJ53FiyTnKMovWT+3h+mdNySVp9o31kz3em1FqbcRxDFVJwWfGBjzxuz8phLu8usb/wBiwDAGFO0cB6QVPaNrEF3awAh9thLoxBzgg/CaMXAlBpth+un0i/2Wu7A253WKM45Hnw9eH1myaY/u6zPauACAxYj3QD1I+HlNg8nK/ekMw/tsC0A5hXMAzRURrBWGVnhnaV7DHRKMDZFIvFHIqegKYatpSVoZLJxWhjL6NLSNOcjywjxbRRo6VTz5r7x2q2q1JU5VtRcVPmC54z3bvN2kdPo9TaDhkpfZ+NhtX6kT53Yzsf0mD/VL8GLlOqREyJjmRnaMQooooQElhMwQMmDAwokrmdPs3s/U3gmmmy1V4MUUkA4zjPn6TlCeufZbXjRMf6tRYfyCr+0y8vN9HHskPwQ3lR56umtXdvrsQKCSWrdcY+UJTu28McXVTxGckEgY+R4z2HXOoRy+CgRi4PIqAcj8p43gFjyA3M20cAM8gB5CJ43IeZO1VD8mL6ddmw7qaQhmZlGFQbSDkZb4dcD6zRWCZXu/2otCJVtDPc5bOdiovujeT+E8hynU0Pb1N3DjW2cYfkT5BuRmTPCbm5V0a8Uo6pFyyVrDD2vKthlIoYwTyu5hnMr2GPiUYJmikXijKKm5RoVGlNWhlachoeXUeHR5RV4RLItxKmQ+1vtUrVTp1P8Aat4lg80T3R/q4/5Z5UTO9327T/idXc2cpW3g1+W1OB/M7j85n56Th4vp4Uvfk5Gee02Ixoo01iB4iIwMmDmQhGSUyJGI0hDSd2V7Pc7Natysz4S6t8VqDjAccxxzxnsHZPZlWkqWqnPhgsw3HcSWOTx+c+f0aeh9xu9+0Lp9S3s8FptY+75Ix8vI/Kcvn8eco7Rba9r/AEbeNkinTX5NH361vhaVxn2rWWofA8W+ikfOeZaZcnlknIGOeek032jdpLY9KVsGVFZ2KkMN5OAMjqMH85m+zbtjowAZlOVRl3AsDwBHXnLcPHph+X2XzS2yUafXKaAmzH8RSiWWWDCivCYCAHmcEHEy+p1BLFhlQWJC5OACeUudpatsbPELeKfFuyoB8TPnzPQ/Ocx/r+0fihS7K5Z90jWd3+2PFUI5PiqCcn+ZR6+c6jtMT2ErePXgcQ3HH9ODn6TZuZmzQUZ9GjDNyj2DZoJ2juYB3lYou2RdooJnjxtFbNmjQqtKivCq85TRpLW+U+2u0f4ei6zqiEr6ueC/UiE3zH/aNrsVVVA8bHLsP8KcvqR+Uvgxb5FEVlnrBs8/J8+J6nzMiY5kZ6M4oooo0gBR40UhCecyJikqwCQCcAkAnngeeJCDAwimPq9O1TlH4FceoIIyrA9QRgg+s7FHdu46a3UWfdKgBRHUhrBnicdBx4ecpKcUk2/JeMJN0kBrvXAnc7D7RqrcM9YZq1sZBj3n2YUN6D95kATylvTX+flkE8cESmTGpKmOx5WnZe8FnfOAC/tIueYJOAM+oxNP2B2cKk3Ov3tnMMOKL0XHT1mU0lg3AkBuOPaxtJPnnpNroWzWhySCDtJO47cnbk9eGOMz8htRo0cdJysLsUZ2qq554AEE7QrmAczKjUwVhlawwrtK9rR0ULbBs0UGxijaF2a4WQgtlJXjl5ztTVZd8aeb989Z4upf+moLWPiBlvqT+U21l2AcceHLznmmvqsDsbUZGZmY7gcZJyePWbOHjSk2ZOZJ6pFYxojGnSOaKKKKQAoo0UhB44jRxIE9A7h303rstrR79MAK3dQzeCTkAE+RJHwIlv7QdZtoWsHjbYM/hTj+uJhexO0m01yWLx25DD+pDzH6H5S5212k+pKu7ZwNqpjAUdSMecwS4z+vv68/k2xzr6Ovs5Y4MGxkBgceYzyhyqbiNx2Fs5xjB49PSPRSD7xCjmM9TnAEjdUS5VeOSQB6Dr9JrsRVKzo9luVI2Al8lFZguz2to4f4uJ6zZABQAOSgAfADEzXdvSPgO3Cv3k48TgnHs/HjnnO81kxZ+5G7AqjYRmgLGkWsgnaUURjZF2gHMm5gWMakLbINFGYxS5U7osia2UjfBm+Z9B2xaZ5FmB4EAjyIyJW8aLfLag2OL3m0FaoHrUId2GCgAEHrjzzM5Nf20N1Ng8hu/wBJz+0yE24W9ezn8hJT6FGiijjOKKKKQg8UaOJCEgYauzp+UryQaVaLJnV0jghckZDr7xxjmAcnkPaz8pEN4dh3Kr+8GG4kcQRkMp+fOVKn4jPEcczr9l6E2vuZR4a+gw5xwAxzEVKo9sfG5UkaDR4WusDkEXGeeMCSayQZoF3mSrNt0SayR8SBZpHdL0VsOWgmMbdIkw0CxmMUYmKWKhS8iXgC8YGSiWWA0kHgA0fdBQbCW8QR/UCD8xiY0jHDy4TWM8zXaCYsf1OfzjsX2M/I7pleKKKPMooopY0FQexVbk2Qccx7JkboKVuivFLOt0TVHjxXow5H/gytInZGmnTFHjR5AGn7ENNyDfWhtTAYkcWHQnznZ344Dl0Ew+h1RqcMOnAjzXqJrRdkAjqMzHlhT+DfgyXH5Cu8CxkWaQLSqQxsRaRLSLGQJl6KWFDRy0Dui3SUCyZaNBFooaJYt8lugMyWYaK2G3Rt8FuiLQUGyTNOT2svtKfMY/L/AOzoMZU165T1Bz/zGQ6YvJ3E5cUUUcZRSz2d/a1/i/YytLXZo+8HoCf2/eCXgMf3I0VvtKy/1Ajz5zK2VlSQeBBwZoy84vaj5s+Cgfv+8Vj6Zoz9qypFFFHGYU1OnfCgeQA+kzWnXLKP8QmhraKyj8HVssbpEtGDRGJNAxMgZIwbGEDFui3SMYmEqSMUjmKElkN0WYLMkDCVsJmRLRsyJMgbHJgdQ3st8DJMYDUN7LfCFFJPo58aKKOM4pc7NHFj6ASnLeh6/KCXgtDydbdOHqWyzHzJnUZ8An0M5DSkEXysaKNHjBQbRj21+J/SdoGcbQ+98jOmGip+R2PwWEeSLysjyReUobYXdIkyAaMWkolksyJMbMjmEFhMxQe6KQFkMyQMFmLdCCw26QLSG6RLSUSx2aBvPA/COTB3HgZZFGyrFFFGCRS1puXzlWWqTwEEvBaPkPe/smc8yzqG4D4ysYIhm+xooopYoWNHzPwl3dKOmPOWN0XLyNh4DBpNWlcNJBoKL2WN0jmQDRi0FBsLukS0HukS0lAsLuigd0UJLHEUUUhBpGKKQBEwdvI/CKKFFWVo8UUYKFD08oooJFojX9PhAmPFIiS8kY8UUJULTDRRSjGLwOseNFAWJrEYooAjRjFFCAUaKKQh/9k="/>
          <p:cNvSpPr>
            <a:spLocks noChangeAspect="1" noChangeArrowheads="1"/>
          </p:cNvSpPr>
          <p:nvPr/>
        </p:nvSpPr>
        <p:spPr bwMode="auto">
          <a:xfrm>
            <a:off x="114300"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706" name="AutoShape 10" descr="data:image/jpeg;base64,/9j/4AAQSkZJRgABAQAAAQABAAD/2wCEAAkGBxAQEhAUEBAQDw8PDw8PDw8PEA8PDw8PFBEWFhQUFBQYHCggGBolHBQUITEhJSksLi4uFx85ODMtNygtLisBCgoKDg0OGhAQFywkHCUsLCwtLCwsLCwsLCwvLywsLC0vLCwsLCwsLCwsLywsLCwsLCwsLCwtLCwsLCwsLCwsLP/AABEIARMAtwMBIgACEQEDEQH/xAAcAAABBQEBAQAAAAAAAAAAAAADAAECBAYFBwj/xAA8EAACAgECAwUFBgMIAwEAAAABAgADEQQSITFBBQYTUWEiMnGBoQcjcpGxwRRCUjNTYoKSstHwJETxFf/EABoBAAIDAQEAAAAAAAAAAAAAAAEDAAIEBQb/xAApEQACAgICAgEDAwUAAAAAAAAAAQIRAxIEITFBYRNRgSIykQVCwdHh/9oADAMBAAIRAxEAPwDz0LHCwgWESqYrOlQMLJhIcUwqpKORdRKmyLZLYrjGuDYOpV2xbZaFUbZDsTUqlYNklp1gWEKZVoAVjqkJtkwstYKAFYgksBItkFkorFYxWWikgVhsFAVWLbDBYislkoCViCwuIwWSyUDxFiFIjYkslAiIoUrFISiytUMtcKiQq1xLkPUQO2Pth2WMK5TYNA0TMnslmurEka5VzLalJkkNk6HhQb0yKYNTn2JKzidVqYC2iMjMq4lECFCQgpPlCJVLORVRAFI4WWDXIeHBsGgJSDZJb2xtkmwNSpsjFZbZJA1y2wNQArjFJYAkSklgoBtjbYYrI7YbJQLbFJtFDYDpKIZUk60hhXMjkaUivshKq4TZD01SrkFIQrjrVLS0yYqiXMtRUNUYUS+K4vDg3DRxtfalKF7DtUfMk9AB1Mxet7zWsfu1VF6ZG5j8eku9+dYWu8Me7UBkebkZJ/LAmUadTjYVqpS9nO5Gd7axO5pO8toPtqrr1wNrfKafs7V13ruQ8uDKeDKfUTzxZ0tDY1bKyHa30I8iOojMmBNddMpizyT77RuxTIvTD9n3C2tWHDPBh5MOYhmSc5yadM6FJqzn+FEa5cZJHw5bYFFJkgisvskrusupFWipiTCwhSICWsFAWWDIlorBMsKYGiswik2EUvZWjvUVSytUJRXLCpOdKZrSKy6fjDpVLC1Qy1xUsgaALXJbJY8OP4cXsQriuT8OGCSYSDYB5N33oKaq3I4PtdfUFQP1BmZaep/aJ2WH0/igZegjOP7tjg5+HA/nPLGnf4eRTxL46OTyY6zYlOJ0F5I3TO0n15/9+EoVgZGeUvrWFxj3SQfnNDFQNr3V4m0fyhayB0JOeP0neNWZl+6+rxYF6WDb8COIP6/nNjsnH5VxyHWwO4FGyqCIl51laxIuMhjRXZZXsWWmgXWMTKMrYkSIcrBsIxMrRCBdYYyLSyAVisUIwilwGsrWWESOlcsV1TkSkaRV1w61yVaQ6pEuQGwQqkhRLCpDLXKbFWymKIjRL3hzD9+++y6TNOm2vqP53PtLR6Y6v6dIzDjnllrEpLIoq2Q79d5K9Ivg+Gt9lyMHQttVKyMZbA5noJ5CvrC6rUPazPYzO7nLOxyzH1gZ6TjcdYYV79nMzZXklYaukk+zxPlLOrYgL0PEEdeErUW4II5g5m603dpe0q0tqtWp1UJYhTdlx1JB4HGIzJOMFtLwCEXLpeThdiX7GR8E7WDEDmQDkz0Hs/taq/3Thuqn9o/dvuwNGjhmFj2e8QMALjkOvUyF3dinLNWXpY8ihG1cdAuOXpOVmz4csqf4f/DoYoTgv8Fx1lexJUe3VUH7xBdUAPbqGGHqVg//ANuonqPjwIPliKWOX9vaHbr2TsWCYRzrUPUDJwM8iZIxna8kAGQIhWWDIl0yoJhBsId4BzLoDBtFHMUsA3VayyiyCLLNaziSY9k0SHRIq1litYpso2MqQq1yaLIdo6tNPVbbYcJUjO3rgcvnwHzgSbdIo2Yv7Re938Eng0H/AMqxclv7lD/N+I9Pzniljkkkkkkkkk5JJ5knqZd7Z7QfU3W22HL2uWPpnkB6AYHylAz1PE4ywwr37ObmyOb+BjGijTWJJCbr7Le09uoaljgXL7OerKM4Hrj9JhZb7N1TU2V2J71Tq6/EHOIrNDeDj90Mxy1kmfQL1SvZXOghDqrDk6q4+DDI/WAtSeVTOwmc2xZR1OkR/eRW/EoM6tiypYsdCVFjJ9qdmigixB93kB6zxHPmM/8AROhbWQzA4yCOI5EEAg/kYPvRZ7CqM+1knA4HiMDPxh9OcqBggINgyCBw8s9P+Zv2bxpsUklJpACINllqxIBhAmWaK7QTrLLLAvGJlWVmEUk0UZZU9CQSzUIBRLFc4THMs1CWUEr1S3XFsWwiLMT9sWtNeiWsHHj3qrfhQF/1CzdJPKvtw1wLaWkc1V7m/wAxCr/tM18GG2eP8iMjqLPKWkDJNIGeoRzmNFFFCAdYVIMQiQMKPafs77UL0jT2MGsprR6nByLNOw4Y9VOUPliae5J5PoNFdoK9Brqiz02J94p5IxYh0/CwGR6z1irUJaiWVnclih1PmCMzzXMxqM94+Hf8+zqYZWqZSsWUrx5To3iczXuVUkYzwA3cBknAz6RMO2aDI9ra9vGC2Jt2Mh2ht2QvH65nX0tgdAVGB7vHB5fCZ6pWvtsZmA/lZuIB58Bx4e7NLoqAiKAAMgE4HMnznSzJRil7FY7bbBuJXYS8ywDrFRY1opuIBxLliyrYI6LKsrPGk3EUamUPQK5aqEqoJarM4chrLVctVmU0Ms1mLYtlxJ4D9qOt8XtHUccisrSvwRRn6kz3ysz5r712FtZqyeupu/3mdX+lRvJJ/Bkzv9JxzIxzImd8wiijRQkJrCpArDp+sqwo9/7s6JH7N0tVq7kfSoGU9Qw3fvOF2NrP4C86G5iyF92ltPIK+SEb4n6mdSvvl2bTXWg1Kt4daJhEsb3VA5hcdJk++veHRatUNXiNfWwKPs2rtzxUknPqJ53FiyTnKMovWT+3h+mdNySVp9o31kz3em1FqbcRxDFVJwWfGBjzxuz8phLu8usb/wBiwDAGFO0cB6QVPaNrEF3awAh9thLoxBzgg/CaMXAlBpth+un0i/2Wu7A253WKM45Hnw9eH1myaY/u6zPauACAxYj3QD1I+HlNg8nK/ekMw/tsC0A5hXMAzRURrBWGVnhnaV7DHRKMDZFIvFHIqegKYatpSVoZLJxWhjL6NLSNOcjywjxbRRo6VTz5r7x2q2q1JU5VtRcVPmC54z3bvN2kdPo9TaDhkpfZ+NhtX6kT53Yzsf0mD/VL8GLlOqREyJjmRnaMQooooQElhMwQMmDAwokrmdPs3s/U3gmmmy1V4MUUkA4zjPn6TlCeufZbXjRMf6tRYfyCr+0y8vN9HHskPwQ3lR56umtXdvrsQKCSWrdcY+UJTu28McXVTxGckEgY+R4z2HXOoRy+CgRi4PIqAcj8p43gFjyA3M20cAM8gB5CJ43IeZO1VD8mL6ddmw7qaQhmZlGFQbSDkZb4dcD6zRWCZXu/2otCJVtDPc5bOdiovujeT+E8hynU0Pb1N3DjW2cYfkT5BuRmTPCbm5V0a8Uo6pFyyVrDD2vKthlIoYwTyu5hnMr2GPiUYJmikXijKKm5RoVGlNWhlachoeXUeHR5RV4RLItxKmQ+1vtUrVTp1P8Aat4lg80T3R/q4/5Z5UTO9327T/idXc2cpW3g1+W1OB/M7j85n56Th4vp4Uvfk5Gee02Ixoo01iB4iIwMmDmQhGSUyJGI0hDSd2V7Pc7Natysz4S6t8VqDjAccxxzxnsHZPZlWkqWqnPhgsw3HcSWOTx+c+f0aeh9xu9+0Lp9S3s8FptY+75Ix8vI/Kcvn8eco7Rba9r/AEbeNkinTX5NH361vhaVxn2rWWofA8W+ikfOeZaZcnlknIGOeek032jdpLY9KVsGVFZ2KkMN5OAMjqMH85m+zbtjowAZlOVRl3AsDwBHXnLcPHph+X2XzS2yUafXKaAmzH8RSiWWWDCivCYCAHmcEHEy+p1BLFhlQWJC5OACeUudpatsbPELeKfFuyoB8TPnzPQ/Ocx/r+0fihS7K5Z90jWd3+2PFUI5PiqCcn+ZR6+c6jtMT2ErePXgcQ3HH9ODn6TZuZmzQUZ9GjDNyj2DZoJ2juYB3lYou2RdooJnjxtFbNmjQqtKivCq85TRpLW+U+2u0f4ei6zqiEr6ueC/UiE3zH/aNrsVVVA8bHLsP8KcvqR+Uvgxb5FEVlnrBs8/J8+J6nzMiY5kZ6M4oooo0gBR40UhCecyJikqwCQCcAkAnngeeJCDAwimPq9O1TlH4FceoIIyrA9QRgg+s7FHdu46a3UWfdKgBRHUhrBnicdBx4ecpKcUk2/JeMJN0kBrvXAnc7D7RqrcM9YZq1sZBj3n2YUN6D95kATylvTX+flkE8cESmTGpKmOx5WnZe8FnfOAC/tIueYJOAM+oxNP2B2cKk3Ov3tnMMOKL0XHT1mU0lg3AkBuOPaxtJPnnpNroWzWhySCDtJO47cnbk9eGOMz8htRo0cdJysLsUZ2qq554AEE7QrmAczKjUwVhlawwrtK9rR0ULbBs0UGxijaF2a4WQgtlJXjl5ztTVZd8aeb989Z4upf+moLWPiBlvqT+U21l2AcceHLznmmvqsDsbUZGZmY7gcZJyePWbOHjSk2ZOZJ6pFYxojGnSOaKKKKQAoo0UhB44jRxIE9A7h303rstrR79MAK3dQzeCTkAE+RJHwIlv7QdZtoWsHjbYM/hTj+uJhexO0m01yWLx25DD+pDzH6H5S5212k+pKu7ZwNqpjAUdSMecwS4z+vv68/k2xzr6Ovs5Y4MGxkBgceYzyhyqbiNx2Fs5xjB49PSPRSD7xCjmM9TnAEjdUS5VeOSQB6Dr9JrsRVKzo9luVI2Al8lFZguz2to4f4uJ6zZABQAOSgAfADEzXdvSPgO3Cv3k48TgnHs/HjnnO81kxZ+5G7AqjYRmgLGkWsgnaUURjZF2gHMm5gWMakLbINFGYxS5U7osia2UjfBm+Z9B2xaZ5FmB4EAjyIyJW8aLfLag2OL3m0FaoHrUId2GCgAEHrjzzM5Nf20N1Ng8hu/wBJz+0yE24W9ezn8hJT6FGiijjOKKKKQg8UaOJCEgYauzp+UryQaVaLJnV0jghckZDr7xxjmAcnkPaz8pEN4dh3Kr+8GG4kcQRkMp+fOVKn4jPEcczr9l6E2vuZR4a+gw5xwAxzEVKo9sfG5UkaDR4WusDkEXGeeMCSayQZoF3mSrNt0SayR8SBZpHdL0VsOWgmMbdIkw0CxmMUYmKWKhS8iXgC8YGSiWWA0kHgA0fdBQbCW8QR/UCD8xiY0jHDy4TWM8zXaCYsf1OfzjsX2M/I7pleKKKPMooopY0FQexVbk2Qccx7JkboKVuivFLOt0TVHjxXow5H/gytInZGmnTFHjR5AGn7ENNyDfWhtTAYkcWHQnznZ344Dl0Ew+h1RqcMOnAjzXqJrRdkAjqMzHlhT+DfgyXH5Cu8CxkWaQLSqQxsRaRLSLGQJl6KWFDRy0Dui3SUCyZaNBFooaJYt8lugMyWYaK2G3Rt8FuiLQUGyTNOT2svtKfMY/L/AOzoMZU165T1Bz/zGQ6YvJ3E5cUUUcZRSz2d/a1/i/YytLXZo+8HoCf2/eCXgMf3I0VvtKy/1Ajz5zK2VlSQeBBwZoy84vaj5s+Cgfv+8Vj6Zoz9qypFFFHGYU1OnfCgeQA+kzWnXLKP8QmhraKyj8HVssbpEtGDRGJNAxMgZIwbGEDFui3SMYmEqSMUjmKElkN0WYLMkDCVsJmRLRsyJMgbHJgdQ3st8DJMYDUN7LfCFFJPo58aKKOM4pc7NHFj6ASnLeh6/KCXgtDydbdOHqWyzHzJnUZ8An0M5DSkEXysaKNHjBQbRj21+J/SdoGcbQ+98jOmGip+R2PwWEeSLysjyReUobYXdIkyAaMWkolksyJMbMjmEFhMxQe6KQFkMyQMFmLdCCw26QLSG6RLSUSx2aBvPA/COTB3HgZZFGyrFFFGCRS1puXzlWWqTwEEvBaPkPe/smc8yzqG4D4ysYIhm+xooopYoWNHzPwl3dKOmPOWN0XLyNh4DBpNWlcNJBoKL2WN0jmQDRi0FBsLukS0HukS0lAsLuigd0UJLHEUUUhBpGKKQBEwdvI/CKKFFWVo8UUYKFD08oooJFojX9PhAmPFIiS8kY8UUJULTDRRSjGLwOseNFAWJrEYooAjRjFFCAUaKKQh/9k=">
            <a:hlinkClick r:id="rId9"/>
          </p:cNvPr>
          <p:cNvSpPr>
            <a:spLocks noChangeAspect="1" noChangeArrowheads="1"/>
          </p:cNvSpPr>
          <p:nvPr/>
        </p:nvSpPr>
        <p:spPr bwMode="auto">
          <a:xfrm>
            <a:off x="114300" y="-2239963"/>
            <a:ext cx="3121025" cy="4675188"/>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6" name="irc_mi" descr="http://www.jazzforhumanity.org/wp-content/uploads/2011/03/78484189.jpg">
            <a:hlinkClick r:id="rId9"/>
          </p:cNvPr>
          <p:cNvPicPr/>
          <p:nvPr/>
        </p:nvPicPr>
        <p:blipFill>
          <a:blip r:embed="rId10"/>
          <a:srcRect/>
          <a:stretch>
            <a:fillRect/>
          </a:stretch>
        </p:blipFill>
        <p:spPr bwMode="auto">
          <a:xfrm>
            <a:off x="3456774" y="2044557"/>
            <a:ext cx="1762497" cy="2500097"/>
          </a:xfrm>
          <a:prstGeom prst="rect">
            <a:avLst/>
          </a:prstGeom>
          <a:ln>
            <a:noFill/>
          </a:ln>
          <a:effectLst>
            <a:softEdge rad="112500"/>
          </a:effectLst>
        </p:spPr>
      </p:pic>
    </p:spTree>
    <p:extLst>
      <p:ext uri="{BB962C8B-B14F-4D97-AF65-F5344CB8AC3E}">
        <p14:creationId xmlns:p14="http://schemas.microsoft.com/office/powerpoint/2010/main" val="29912611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sz="2800" dirty="0">
                <a:solidFill>
                  <a:schemeClr val="accent1">
                    <a:lumMod val="40000"/>
                    <a:lumOff val="60000"/>
                  </a:schemeClr>
                </a:solidFill>
                <a:latin typeface="Meiryo" charset="0"/>
                <a:ea typeface="Meiryo" charset="0"/>
              </a:rPr>
              <a:t>Tour Experience – the </a:t>
            </a:r>
            <a:r>
              <a:rPr lang="en-US" sz="2800" dirty="0" smtClean="0">
                <a:solidFill>
                  <a:schemeClr val="accent1">
                    <a:lumMod val="40000"/>
                    <a:lumOff val="60000"/>
                  </a:schemeClr>
                </a:solidFill>
                <a:latin typeface="Meiryo" charset="0"/>
                <a:ea typeface="Meiryo" charset="0"/>
              </a:rPr>
              <a:t>CULTURE</a:t>
            </a:r>
            <a:endParaRPr lang="en-US" dirty="0"/>
          </a:p>
        </p:txBody>
      </p:sp>
      <p:sp>
        <p:nvSpPr>
          <p:cNvPr id="6" name="Text Placeholder 5"/>
          <p:cNvSpPr>
            <a:spLocks noGrp="1"/>
          </p:cNvSpPr>
          <p:nvPr>
            <p:ph type="body" sz="quarter" idx="3"/>
          </p:nvPr>
        </p:nvSpPr>
        <p:spPr>
          <a:xfrm>
            <a:off x="2527444" y="4297503"/>
            <a:ext cx="3606228" cy="576262"/>
          </a:xfrm>
        </p:spPr>
        <p:txBody>
          <a:bodyPr/>
          <a:lstStyle/>
          <a:p>
            <a:pPr algn="r"/>
            <a:r>
              <a:rPr lang="en-US" sz="1800" dirty="0" smtClean="0">
                <a:solidFill>
                  <a:schemeClr val="bg1">
                    <a:lumMod val="85000"/>
                    <a:lumOff val="15000"/>
                  </a:schemeClr>
                </a:solidFill>
                <a:latin typeface="Meiryo" pitchFamily="34" charset="-128"/>
                <a:ea typeface="Meiryo" pitchFamily="34" charset="-128"/>
              </a:rPr>
              <a:t>Experience the Culture!</a:t>
            </a:r>
            <a:endParaRPr lang="en-US" sz="1800" dirty="0">
              <a:solidFill>
                <a:schemeClr val="bg1">
                  <a:lumMod val="85000"/>
                  <a:lumOff val="15000"/>
                </a:schemeClr>
              </a:solidFill>
              <a:latin typeface="Meiryo" pitchFamily="34" charset="-128"/>
              <a:ea typeface="Meiryo" pitchFamily="34" charset="-128"/>
            </a:endParaRPr>
          </a:p>
        </p:txBody>
      </p:sp>
      <p:sp>
        <p:nvSpPr>
          <p:cNvPr id="8" name="Text Placeholder 7"/>
          <p:cNvSpPr>
            <a:spLocks noGrp="1"/>
          </p:cNvSpPr>
          <p:nvPr>
            <p:ph type="body" sz="half" idx="19"/>
          </p:nvPr>
        </p:nvSpPr>
        <p:spPr>
          <a:xfrm>
            <a:off x="2465798" y="4941869"/>
            <a:ext cx="4325420" cy="1582221"/>
          </a:xfrm>
        </p:spPr>
        <p:txBody>
          <a:bodyPr anchor="ctr">
            <a:noAutofit/>
          </a:bodyPr>
          <a:lstStyle/>
          <a:p>
            <a:pPr lvl="0"/>
            <a:r>
              <a:rPr lang="en-US" dirty="0" smtClean="0">
                <a:solidFill>
                  <a:schemeClr val="accent1">
                    <a:lumMod val="40000"/>
                    <a:lumOff val="60000"/>
                  </a:schemeClr>
                </a:solidFill>
                <a:latin typeface="Meiryo" pitchFamily="34" charset="-128"/>
                <a:ea typeface="Meiryo" pitchFamily="34" charset="-128"/>
              </a:rPr>
              <a:t>Hear anecdotes of Cuban life and history told by charming Cuban storytellers. Sneak a peek at original Cuban film clips, listen in as cigar aficionados share what makes a great cigar.  Enjoy the Tropicana themed costumes and learn how to wear a Guayabera with style!</a:t>
            </a:r>
          </a:p>
        </p:txBody>
      </p:sp>
      <p:pic>
        <p:nvPicPr>
          <p:cNvPr id="13" name="Picture 12"/>
          <p:cNvPicPr/>
          <p:nvPr/>
        </p:nvPicPr>
        <p:blipFill>
          <a:blip r:embed="rId3">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sp>
        <p:nvSpPr>
          <p:cNvPr id="29700" name="AutoShape 4" descr="data:image/jpeg;base64,/9j/4AAQSkZJRgABAQAAAQABAAD/2wCEAAkGBxQSEBUUEhQVFRQWFRQVFBUVFhUUFBUUFRQXFhQVFBYYHSggGBwmHBYXITIhJSkrLi4uGCAzODMsNygtLisBCgoKBQUFDgUFDisZExkrKysrKysrKysrKysrKysrKysrKysrKysrKysrKysrKysrKysrKysrKysrKysrKysrK//AABEIAMIBAwMBIgACEQEDEQH/xAAcAAABBQEBAQAAAAAAAAAAAAACAAEDBAUGBwj/xAA+EAACAgEDAgUCAwUHAwMFAAABAgMRAAQSIQUxBhMiQVFhcTKBkQcUQqGxI1JiwdHh8BUzciSCshZDU3Oi/8QAFAEBAAAAAAAAAAAAAAAAAAAAAP/EABQRAQAAAAAAAAAAAAAAAAAAAAD/2gAMAwEAAhEDEQA/APV7wS2JjkZOARbG3YJONeBJvxB8jvGvAm8zF5mRYsCffj78gBwrwJd+PvyG8W7An3YQbKwbJA2BLvx9+RA44wJg2FvyIYQwJA+PeR4V4BbsQbAvHwDDYrxhjE4BA4t2R3ivAO8W7AvFeAd4gcG8YnAJjjXgXhA4DEYsfFgU2bIWbHdsgdsCQvi35X3YQOBPuxwchXJEBPbAO8Hdglvr+vGLAfdj7sYY+A4bCvAGFWArwwcjrCBwJQcMHIwclXAIZIMxup+ItPpwS77iONiAs5awKA7e/Juh75514n/a5IJimhVSgXl3QlmagbT1cAcjkc4HsAGMTnzPN451srgySsw9g/4R8ULrOk6Z4y1AX+zmKt7IX9NjuVVzV++0gj64HuV495yXgnxf++XFMqLOncxtaSAdyB3RvlT8GjnWVgPuwS2InBOArxA4xxYB3j3gXivAO8WRGTEJcCSsbBEmGDgFix6xYFBhkDjJnbK7tgCcZBZoEX8X7/GZXiTXvDDcSlmJANdwo/ER9a7Zc6p1TTxw+aTtsDbQsnix98DF1eqabUGDzSmz1gKxRmRAC5YiiPxAZZ1XiiPhEBLblBO4eWQQR6pL9Isj9M5+KCd521D6NXZ24EzDaqbR6igBO7gHafvxlrrzasIv7rpISjgebOArRIAzFlKGtlEk83+eBBJ09p5GmdU1EVktslYgKiKtElQeD/BXs3b33IfFcKUH9AuqKkAGuACaFe3NVx98z/D3Vf3PSlZEQmSR2jCOERg4s0f4RYbkmu1fGY2h8zVwyKhEKh7XTkARs6hty7q5BNepaYc2poYHo2j1QkUEKy7hYD7d1fPpYj3Hv75YIzk/AokkiAMtKF4CMpfg0dz1RAoDjvxzRzrIY2Cizur+Ku/wTXF18YAjCvGY5GTgEXwd+DiGBJJMQpIG4gEhRVk+w5zzvxn+0aWECIQPCxVjJuID/wASpsKntuWyfgEdznoQOeK/tN6JKEOqkaR7cJ/hU0OSv8IrtXuP0DlB1iWVmZnJs8j/AAWaWz/D24+uUtNGHWy1bQOexocm/k9/0ynCtML7NQv4vvm06eUFj5t1v+G1VyRV+zcDv9cDMm1CEMOb/hY1882DkEeoau9k8Dk8fUZodM8PyTjePTHuCbyDW5uE/K6v6Z6L4Z/ZW8TeZqitCioXk/ngcJ0TWS6TULKpKECrBIscGvt2H559CeB/FC62AbuJ09LqeC4HaRP7wIq67H8s8w/aX0xFgQxKBsfb9/k397GY37OdK/8A1DTsljY25gBuDbRQBA4/iv8AX6YH0UcbGOPgMcG8I5ExwHd8Hdg4hgMcWOcbAcHJY3yLHGBaD4sjBxYFOTITliUZUnW1IvbYIsCyL9698CjDNHPCQ9DcAUJB9JI4qvj755/1WSeab92G2433Fr9PpAO5ib9I/Pv752za6SCBo545EjUgLMnKbSa52nco+44vOGGtOn1vnOCscjOLZSweNwaAserijx8YHUaXW6sagxSwkAjekyHfFfBp22ijZrtzWcd4ziMmtAV7iEKhVD7o1kZm3nb2LEC+fgfTM/xJpXl1AmMcogIpY5jflSMq7Rss7QTdfSvpkEFDsajT0r7AkfjkPtXFfkfnAtR6QX70BwLIs9h2++df0TRoybXQFeNotgRx3BB4PfORTU0QaI4B5BHF8GvjjOhgEpUPCRXejY7/AAcDcmMuiKSaSL95jUkSw+kTrGRu47byGFhuSeARxebui6imoA1kDyFZAieUw2mFgzLLvU9v4b7j0WO+c707qLRQzz6ghVUEMLvbQAsf+7+ZyTT9UTWI0aEgSp6ZF4lTgFH5HI57H64HSP1mISKgV5asSGMA7CACCRYLd+QoJH64P/VFaVVjSRkaratm2/enolR7n+uc9B1dtJ09PNkUGPYsj8gAecFdiu00xF17WeDljXeMo+FhjkkYre0fgXd6gOObIHx88g4HU6pQigg37UO5OQwyBhf6g9x9CPbPOtH1XWea0tLtNKIySWHc8qQG96FXmpq/Eex4JTGrITtMscjbkJQuY5UZQCpW69RFgdjWB2wzM8SdI/etLJDe0tTA8fiUhgD9DVfnmenjbSXTMy/cA/rRzT/+oNME3mdAPqfUfoF7k/QYHz1B0l/3iWFxtKFgwI7FXKcex5B5vLsPhiZpAaZ1/FZ9Ipe3N2f0zqes6ZX1bzxHifzNvHPEhYMQe17h+mZWn6pqdNIgR3ffJsCyoGUuCLq2tR6h9ODgdtouhAaV44iCdgIQsGTzVKuDzRAbaLA7/OTr4im2CELIpFgKY97jvX9rdV9Stn75DpPEJaPzGj2lVtu/A+na1ynqv2kJEoX93c7ydjmlVyKuvf8AiX9RgVvGBYaYemyNo7WCSTd39zzlL9jyO3USQlIkchYn+G6WlHsbI/Q50ml1qdQ0UwCeto5Ko7lJ2Hbtb5vNP9mvQzpY5AwG4kWfqbZhfvXGB2+PgY+A5ORNklYEi4AXjXgnGwCJxYGOMArwgcDDAwJBixhiwK5bM/rXU000JlcEgEAAVZJ+/wBj+mW3OU+p6BdQnluSBuU2O/HwfbAZeo+dp+IgyyJ6RvWiCPT+IV+tZw3XZv32IEbfOiYGbT/hE4HpJUj7WCASDf0OafiXRz6Hy10QZgTzuJceWtbhtPAofHfOZ6brmhmWVVBIJsHgEEUVvuO+ACxHVSMDviUutxi9/mBGuy3N7UJN1R29svf/AE8Y9t+W67d6bgwVQtPcigigBXY9yuQ9cbTzOdWC8GpEYS0/7ZIK889+NygHuK47VqQ9Qj1DFSpk3RmOGIBtrhGUM8gIBr3rkEp70MDP6NotPMJ5m84r5nMkbRjY0h3WI9tEBieASQO93eLQyDTt5JcGl4J9LEAkAkH6AHj5yKUGPXnTEFxqaLRKwULsVBvf2APPfvVe+W9f0mKJ4FkkVxHe2BQzMXIrk2Wfv9L7m8Ct4qkWbRNACoa7FsPW3mBlA+vcYXh/TtpI4xqQIZBA5AZk3OEIv8DG6sDnn1ZGvvcDoA7eWkgq6FMDySOGr1eqmBrm8k6zoml1cGrRgItPp431AmtAAGZwFaiGNgngV6V+cDP6FrSdJqotSWAMcwk3+l/WdxdQw5AY2OM5Pq3Tm0oVkctE1skw4sjgg0fS44FfSxYz1zxxr9KupSGYBkaMmUuAY4omsF1BF3xfBHbizxnGa7ogaFdLGkjRSkSRPIjRFPLJBbb2PoJ2i7IbkCrwIuieMS+mYuBJNCjgSPdlHHAPsfwnnuFByDz2lCvJQ9NIg/CinkkfLMfUSb5PwBmJ1Dokuj/7TrNBLSMUIsg+kKynlT6iLH97NpDWBXl01cmqH/OctQAVY4GDIt9/yGRaP0ryRRPB+MC9odQd6qewuvpdf6Z2EPQopELvIVFW3YD9c4ObUkOgStt+on34JofyzZfWkxjljH3IUWD969h3/MYHUeE41ImqiNtC/wC6OK5/5zlxOjwO4KPsKG9gVfSSANyWLWwB2zmel9SZFcRSQDcOfNfYFFcNXdh9AMXUJiXV4JGlmVQJmSN1jqrXuKA70OSb+mB2SKkR9AAVFJ9h7VZrNLocqmBWQk3y11Yf+JTXweP5++cE/UnZdpsGvV8fb/nzmj4V1siThACyyfiUUdpA9L8n4sH6fYYHfiTCEuVbxi2Bd8zAeTKwfCvAO8Y4JOMWwDGFkYbC3YBjCXIryRTgTAY+MDiwKDjImOTzLlcjAo9RHnEpIxAABHJUVXclSCRYPBNZ591IOZXpI9QFC/2kcyRCSyx4VmrcAvu1/QjPSnjB7gH7i85vrHhdZJmmhIjmda3MC6KVqisYIANXz9MDnei9GGrhklmhkihW/LRwVLilJldjXb1AACvfnLvSOmL0ycSuHXfHsCL/AGkYAtr8x6IayTtAAF5d6r1SWGAQu8LylQndrb1ACRw3Cr3Js/a85TxN13XjywomKahN8YKxsTMaMgjCANsUMPxC7v2GBv8AXNfoNS6sPPkcHcfLcxJuUD0SOeNo5PHI+vbMzwv1ODRLJPPJCnnO5jBQmbydxC7DZcxn2Pauco9X6VOIQaJ2RmeZdkjbSsagDhPKLEL23d+e/bl9FGja1ZCksgMiMWmId+GWyFX8R71u44qjgdzoEn1k7zbmi0wZnTfHsV5ZDtG4vy4CBPw+/Ay31zp088LwholBLI7WXj4VgdrekE9/bjb88Zo6rxBp4p1gTdqJiRvfuIwaPJqg1V6VA78kZc6Z11NRJKphaNYlUo7lU3EswdaF7BQU88/bAq+HvCsUEMDv5jO1MS5RfQApp12jn7kn65vdYRYmDoiDbudibFBEbnd9TQ/PMfXmXVboo5ESAelnjPmTE0CyC/SgFqbN3fbKXi3rFTxadgrI6h3jU28iCiFduAkdkE8gntgZXibqcc6wFAbKtIVbbuQEgKTRO2zddr23yMwNmarusspPNEcX3oADjgUPgfGQaZtsm0/JXn+WBSVbzOhLUynja1A/c3nUa7p9Hco9Pc/T6/bMfVwjY1fN/oBgRdOi3ShSeyO1+17kH+ZzQ0QMT/4CefgfX7ZQ6JyWf6AD72Sf6DNpJweDQ/3wLfTtDMl+WrMATVs1KCDwATVcnt85qaiYxRHfQLHke5NVmImukj9MMjWeApG4fz9snOhdvXPLvav4V2j7KCTWBB0/VI7MOdy/iG1qs8gFqrtR73zmrBIFqxzd3Vm/avjK8UFSAV6as/ccEf8Ax/nhtZYfe/8ATA6HTeIH96YfJ4P6jNfTdTjf+IKfgkV+RzhNRPHCu5yTQFKoLO3wBQoWeAWI5OX9N18pAXbTWKNLaRIR2G+VwCT7HsPYBqsh25btVEk8C/5k+wx9PMGuvY1fsfqp9x7ffOG6f1VGmMioB5e3cqKI/wC19W0G/VtB3c/Tm7XNaHoA0XmSJ5gZ3aSoSxQmRvUFjO6hyTVEcYHTkYByt0nqHnA2jKykq26uSoXmh2uyaPPGXWGBGMIYIGEMA1w1ORjDXAsA4sANiwIZBkBXLT5CcCHbgSRA8EAj4OT4JGBDFAq8BVH2UAfyyZl/2+n2xqwg2BFNEGUq3IIII+hFHMnoXhbS6Mf+nhVW93PqkP3duf0rN2sVYHPT+FInklk3yq8pu0faUBADiMgWN1cnvzxWZfUPBiIztAh9Y772kewoAAeR6jBoWRbHtxnbhcRGB5d0fw/1CKBoyI1O43TBVeqFrtFmwLJYi6rJYfA8ksrySymLcqJ6NplITtdDZGOw2rfA5N3no8keRCHA8gaotSyAllSVowxqyAxWzXF4evWpCR8hh+gP+uU9WblkI95ZCPzfcP6jL+sbcEf5Wj9xgbMr3CSP7hP/APOU9Do0ZRuF2Py+cLRvenZR3AYfqOMDouoDQpRFpSt8g0Dz+RB/PA51G2RPsXtNOFr22yMq/wAgMswI0rghT35rtQHJPwPrm70vTRtG5ZbCzSb27ii5O0ge5+MmhK8pGoCcbyPcgn0/64DaDTBfV7+x+n++WHN4mPxkOm1CyduU3EWRW/b3I/w3+v27gEWtDb9t0p27v7x9yPp7X7/pg6nUFULKNxr7gf4j8j6DLnh/Qibcd9EyXtHBIPam7KaH375oboDHJEB64QzQzSKyKlXUc7gbbU3RNj0j3XkKDwSrsh0zDU6sKx8yUARwFwAWVQuwuq2eeeeSeAS6jqf3No1dGnk275JpGYrGiCj5Z53Ss/xz2vjbnQeEuglI/NhaMCQA7B6jYARiJQzBgQp/XM/r/UtEY2WXb50EgBik3o4l2915G8bW3ULBHOBjT9HneQyrG24F42bcshmWIIBJYcbN2wCqZqBruSdrp3Xj+7xuVdlPDxxHcUW/xbKB+LAsj9creF4jNBNNpCzOh2Rxy2m4DaxTbx5ZYClNUDRoi8x+m9Yl1bPLEq6Xa22cty1gUSdtEtu+n8NVzgdF1DTtJMmoOoMMX9ntUgM0clOSOfwsQy8kWCv1zf6VLLTCXyysfp3oTwFsBpL4Fge3btz3zy/rLajSSl5mZ1nAZa3eSpO0o6o/pkIKBjTA03Yc1s6BhqIYpdSzaohkCoE4Vm/iZU/iFcEsRgekVYBHIPYjkH7Y4GYvTjHD6iBp1LBNpcbHsWCR/DJYPPvzd8HNqNwwtSGHypDD68jjAfHGMTjjAK8WLFgNLkJyeUZXOAsWLHwBIwayQjFWAynDGDWOuAYOIjHrKnUOpRwj1n1Hso5Y/l8fXAs1kOo1aRglmAI5Avk+9VnPTdYlluvQvwDz+Z7/ANMGHSkmz+ZwONg8OzPbOUQsdxAtuT3+lfnlv/ogVRG0vNlvw8gfQXznWvEgHDx37AkGz7cA3f6/bKmkDKxC+Ui9rA5J96GBlafpcKcCRxYFkr7/AKZT0XhiGBneLUM2+tyPRG4diOxHH3zqI9Qu+vPF96pf58ZJqfV2dGHvxz/XA57p/TXiWVSVZZXL+kkH1VYP04GHpuioFKMSFI42sQwPudxFtmxGo9q+228ll0II5FflX8sDitaGhYpIryIKCFBu3/BlA5BHbb24vn2vdBMMkohkZ4iVO0FQGZjfAJPBNGuOazV6npFjjDBaCuCTx7gj+pGZs7wsjeY681tphYo7l8sdyQ3v9MC/0qVIA0ieY0ASVljj9Tzsh2xgHi7KufoF7gcZtdE0/mQNPIAZ5E2SBeY1H/42ugaJ23RPGcrofEqw6Zk2VLsVU52hkUgBRZuPgMbFgm867wz4iSTTkRo7OpO2MDuxs7Q34QP8V1gc/wBY6lPokiTTKvlBW8xSwUFgRYQAWD73+G25rK2k6QepbpZrWMQtAKb1FyFKvXyhAAJ+CORWTftG1H7ro2kem1EjpuZR6VBPKgntGBxXuST75sdB6qI4QzlI4iqSc0oj3jkNyNoJoj7nAwYJW6TDJFIxLyy/2Mq+WVVEoJLMGkUqDu5q6r3zK/d9KdNUE246eM75wrL5kYY3QvewBYncR7GhyTnY+OZtKdMI9S8KlnBjDMFO4+nevcggG745A5zj9YdKYJtNM/lTDaiCWVo4F3cbwyAbgRZt/mvrgdT4P1i6sJEx3ppAioCm4SMq0krO1g+kghVBI7k5jeN/Dsccw/d3MYn3Bo0YptYV6otnPNkso9PHtzdnw050qlAIkmiWPT2qsY23KRE7UQG3FVtgRy9e4zJ6B4hbVlINRJc1maGRFEfqoXC4HFH2PfisAvB1htRAi6ddSqgglG8iYJIpYzAfhtWUbqJG4n2ztfBDoYZVRPKKzMZIe5hkZV3LdmwSrNY4N2O+eeLqSvXYv3bjzyspUn8HoZZ43Pv6kYg/Ue4z1nRSA2y935PHIYCiD8/7HAtEYsa8esB8WKsWA8mQNk7ZC2AONjHFgFePeBeOcCQY9YCnIOo6ny4yR+IkKv3Pv+QBP5YFbqfUitpF+LsW/u/QfJzLGkB5IsnuTyfzJyWGP/hyasAIYcUktgr5LMPrwMmAxp4FcU1mvqR/TAyp2r/7CD7v/T1DMfqfS4dRXmotD4lnr81WTnOim0qKLWMsfi+/5k5GgY9oI1/8qOByOm6xo9Axig0rySkW3lxMx55HrY2R+Zzf6d1kSr/bQNGSeQ4UkfHYnNNtC7jlo1+ioB/kDjJ0Ee7n8l/3wLOmjVR6TQ/IZYfUxILZ1A+pGVo+hRD8TOfs5UfyzlfFekilHk6f0yd/MDMSvBonntdWPrgXPEfiXTtC4Vwa7V/Ew9gPfOFi66vmbaYC7Hp5qud1e188/OcdFqHSUiQlipZTZuiGINZv+HOtLptUs7i4+UkHyjcN+Y4Yf+IwNSHrCFdznYt+p243N3IUe4HA4yTp/isxv5sJZD2UjsR3p+NvPwc9F6s2m1KJGroSXjl2/iBjaiwdf7rLfHYnPMup9Ll0ut8uenTUDfAb9LEGioB4vsCP/HA6TpvVB1Ey+ZIXm9JSMxmSFFSjuiC169w53E/1yfxF0xJVTR6UvLICGnZWXYlUQZpCPSbF0PVxQFZg6ZzCX7KVSRGBuwxjalYLz+Ln653XhlEh0cYWKiwVyHUoBKVtlcgFnew3Cgk9zXfAo+JOjj9yWJ/KaQJYaT2hjFuAzcgcgWOfUOPjipNKdTGYyWZ0jZI5OeDXmJHKfqEK/wDuBzpvG3TD+7efKBLMdREgPAEUTMFKRpze73BJ/Fd8DMF9b5MM0SwzJuLKs9oyvK/BfYaKgGlBtrr2wNXp3TZl6ZaOYmMOn8uQsCSVXdfY7V3lFHHbn2yn4d6NHF1J4JN1pKFSmBXcyCVS7Hn+JaA9z7e+p4V66dUkizUqrGiiIqixrtBWkLEl7J96HAAHBOcb4o1W3qccMZMSo8CmQCju3C2HyFUhfrs5wOi8WwaiLrGmndwYw9Qn8ITZXmRMfruLAn2J+DnrcEgZQ3Fm+ffgkc/XjOU65o49VGiTkBWlhClQfM866tTdC1Lg9+CfjNPwn0htJp/LklMzli7ORtFmgAq2aAAHvzgboOEMEYWA94+DiwHfImyRjkTHAE4gMVYS4DbcVYeLAEDMfxPLsjjb2EgBPsNykAn/AJ75uVmf1/TCTTSKRfpv7Ubv8u/5YGbppLydj85zml1zoNrj1AVuHYj2J+OM0RI3dhXA7nivkYGh5vxjrIP1yiJsq6jqIWyzKoH1wNVp/rjeffGYej14msxkuB/dBP8APthTdSWM07qp/ug73+21eP1IwNjzwDwf88abqQA+a9+w/XtmPGjyeqOGRhyN0g219ksCvufpjTdPAYmSQuw4RY2IAutxP6ngfzwJNZ1KWWlivnkvR2KBZ4P5Dv8AOZ+udY0oe/d+ATZ9TcVwLyXWz7QERdoX6kAc3dUL9uDmB1OQsKJNdlB2jgUQQo5PJPf4GBwPWyonmbsPMbb9QQD/AFJzFl1Bbg9vjNDxKjCdr7GiOb42gD+mZOB3PhTrOhKRrrX1SSxDZDJCImVUu1H/AGy9gk8WRwOPbO78QdQLHTaiHZN5chSNmicPGvlkOzNvPwG7L2zw66IPuM9d8Na5ZoF86LdGdrxWGRJJEBjZCV9LE0wojuAfcUHU9PR2RwyFo3ihjV40WS9qtuO2iync38Q42/UnJ9Np49OpKpq55qI3NHtNdwgdwqIvHZe9WQTznCQ9N08Ek0ul1GrgJsxxfjBY1QZg4vm+Hvgd7zWh8WakOCSrKCCY6CgiqI3hSR7mwPfAg8TnVsEXUkqsgd/JXbtjsgR2ymmYeqiAOxv2zM6gR5ayzMZCFARWPp3EhGFfVqN39O2Hq9XJqJ3lkVFdiPSH9IVQAot6r9e7H5zP6yW2oki+WfMjJBZaVfNI9RPHwawKnRekn/qCwy+oI1qlL2KmRAvNEeoH44OX/Gfh2T97TYFqR41Ug3skZgDuBr6G/v8ATLvgLT/22s1su2RlOpWMgXGSgDNIpP8ADyqj4DEZ1Xhzoj6mSc62OUIW08kL7iivSAkAKbFMParwLvhTpv7wy6mVnPkyyiFLqPc1b5Kq2NlgOaH9OzCZDpdOsaBI1CoopVAoDLC4CrHrHrHAwA2YsPFgRtkZU/GTs2AWwIwhwguODj4CrHAxhhjAVYqx8WBxWr0/lyNFwQrUOedhAdLFc+49u2T6OC0IRxV3tYWB/Pj3GY3iXxLFJ1UaOMetVIeW+PNVd4jr3pR3+eMlj1BX8Qrj1GuSBdX/AD+MDoDokKn0qT7kjdzXcjIhp1+Ix81HY4+e3zmeddwKKrfahRv+XxgR6odmcn3PFWT/AMP0wL+odaIJPwFJtSL4IG35xQSxxcqqIaAugCRZofN8/wC2Z7axe6C/8RI9z7X/AM7Zm6rVkrQrfY9RPHFH+df6fGBsydSaQHbZokUaUH2oD3/PMXVarYlg23agSFW+L+v+3cZRl1LsKB57mq2gD3Pue38spagt6S/K1YQFQDz6hfPPuCcBvUzMd5JJ4NXZP90WR3rv9BhJElMR24vcQWb8V23t/PJkUGPcXo+4HtQrkn8/b/LOd671wfgSiaPPFAEnnj2+/JwOY8TanzHWuwsD6C+B/LMiNbIGXNfXI+D35F2O/wDIH88po1G/g4Gr0PoU2tnWGBSzE8mvSi3y7n+EAf6Z9EJ0RdPoYtNGAVjULuYCj3LsQePUbNH598rfs00aRdL05WLymeMPJ23OxJ9bH3sUR8AjOpXA8f61DCkp/tfLJosjxyrHzwCC34b+nH0GNoOlvKGIIWNe8rH0Vden3f8ALOr8aeBzqWbUQFTqPT6ZGYRuB/Ce4BA7e1/rmd0Lwzrh5j65kEKjcmn3STBSo7qyuz1W7izyRxwBgQN4OVoWE7OgIoEgeYxP4QIzwvtwbP1GcP4314lbTaIMoMFRzSvS09hdrMeSEA5J97+M6LwRo+ozy+bpx5WmXeYxqtzRq/O3Yt7mI3E2ABxRza6F+yKJH8zWTNqHsnatxoSTZ3Ny7c2eCuBf8OafTy6efT6Jw0ccY0yOnqoyDdLMSeDyd312Z3tD2yv0/QxwRrFCixxrwqKKA+v1P1POWcBVj4OLAkBwwMjXJlwBIxYWLAqscDHY4AOAWEMQwhgIDDGIDCwGrCReR98WOvfA+TddrpI9dJMCRKuod7/xeYSbz2HpvUE1cSyxnlltk3H0D+IUCeAb9vbPIPGG3/qGq8s2h1ExUjtRkJ4+mXfDM26Nk/jj9aEcGjweb4o/1GB6w2mYDm6FE+7WO3Yj57YyRtYU12BqqPHtz7e+clpfE88ZO5/NXt6wN31Fn2/0yY+MG4uNdo4qiD8+7HA69oVraa5vn3X2LG/6ZTlj3E/h7gEsCaN8gmvfk38DtznLN43IUf2C2Ad1sxBPsV9XYc97zO1nimZjaKkYscoLY+3drJP2wOu1Gl4u91BiSoJWhwew+55POY3VOqQRoQHG6q2qL9qO5r7kAiuazk9X1CSTh3ZvoST8Vx/yszpbP/Oe/YfreBqdV8QPKNqgInHHb869/pfz2zKQfPN837n9e+CP8sStQ/574EZhLs4HcIX+lItn+Qwug9Fl1k6wQLuka+5AUAclmJ7ADLXSomaSQL3MUi9r7r/oD/POt/YTDfUXb2XTvf3ZkA/zwPc4kpVFAUoFKKUUKpR7DJVGPWGowHVMRTCXHwIiMYLktYtuAAXHKYYGLAj241ZIcEjAZMmGRoMkGA+LFj4Gc2MMWLAkGEMWLAMYhixYDnK/U2I08xBoiKUgjuCENEY+LA+Q3zU8Mn/1A/8ACT/4E/5DFiwOlkUfH8WUZ/wj7f6YsWBWlPA/57ZX3Gh9x/lj4sAJv9Min4cV8IfzNY+LAiBwV7/n/muLFgdL4K/G32m/lAwH9T+udJ+wD/v6r/8AVH/8zixYHtQwsWLAJcQxYsB8fFiwHxHFiwGOMcWLAdMPFiwHxYsWB//Z"/>
          <p:cNvSpPr>
            <a:spLocks noChangeAspect="1" noChangeArrowheads="1"/>
          </p:cNvSpPr>
          <p:nvPr/>
        </p:nvSpPr>
        <p:spPr bwMode="auto">
          <a:xfrm>
            <a:off x="114300"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702" name="AutoShape 6" descr="data:image/jpeg;base64,/9j/4AAQSkZJRgABAQAAAQABAAD/2wCEAAkGBxQSEBUUEhQVFRQWFRQVFBUVFhUUFBUUFRQXFhQVFBYYHSggGBwmHBYXITIhJSkrLi4uGCAzODMsNygtLisBCgoKBQUFDgUFDisZExkrKysrKysrKysrKysrKysrKysrKysrKysrKysrKysrKysrKysrKysrKysrKysrKysrK//AABEIAMIBAwMBIgACEQEDEQH/xAAcAAABBQEBAQAAAAAAAAAAAAACAAEDBAUGBwj/xAA+EAACAgEDAgUCAwUHAwMFAAABAgMRAAQSIQUxBhMiQVFhcTKBkQcUQqGxI1JiwdHh8BUzciSCshZDU3Oi/8QAFAEBAAAAAAAAAAAAAAAAAAAAAP/EABQRAQAAAAAAAAAAAAAAAAAAAAD/2gAMAwEAAhEDEQA/APV7wS2JjkZOARbG3YJONeBJvxB8jvGvAm8zF5mRYsCffj78gBwrwJd+PvyG8W7An3YQbKwbJA2BLvx9+RA44wJg2FvyIYQwJA+PeR4V4BbsQbAvHwDDYrxhjE4BA4t2R3ivAO8W7AvFeAd4gcG8YnAJjjXgXhA4DEYsfFgU2bIWbHdsgdsCQvi35X3YQOBPuxwchXJEBPbAO8Hdglvr+vGLAfdj7sYY+A4bCvAGFWArwwcjrCBwJQcMHIwclXAIZIMxup+ItPpwS77iONiAs5awKA7e/Juh75514n/a5IJimhVSgXl3QlmagbT1cAcjkc4HsAGMTnzPN451srgySsw9g/4R8ULrOk6Z4y1AX+zmKt7IX9NjuVVzV++0gj64HuV495yXgnxf++XFMqLOncxtaSAdyB3RvlT8GjnWVgPuwS2InBOArxA4xxYB3j3gXivAO8WRGTEJcCSsbBEmGDgFix6xYFBhkDjJnbK7tgCcZBZoEX8X7/GZXiTXvDDcSlmJANdwo/ER9a7Zc6p1TTxw+aTtsDbQsnix98DF1eqabUGDzSmz1gKxRmRAC5YiiPxAZZ1XiiPhEBLblBO4eWQQR6pL9Isj9M5+KCd521D6NXZ24EzDaqbR6igBO7gHafvxlrrzasIv7rpISjgebOArRIAzFlKGtlEk83+eBBJ09p5GmdU1EVktslYgKiKtElQeD/BXs3b33IfFcKUH9AuqKkAGuACaFe3NVx98z/D3Vf3PSlZEQmSR2jCOERg4s0f4RYbkmu1fGY2h8zVwyKhEKh7XTkARs6hty7q5BNepaYc2poYHo2j1QkUEKy7hYD7d1fPpYj3Hv75YIzk/AokkiAMtKF4CMpfg0dz1RAoDjvxzRzrIY2Cizur+Ku/wTXF18YAjCvGY5GTgEXwd+DiGBJJMQpIG4gEhRVk+w5zzvxn+0aWECIQPCxVjJuID/wASpsKntuWyfgEdznoQOeK/tN6JKEOqkaR7cJ/hU0OSv8IrtXuP0DlB1iWVmZnJs8j/AAWaWz/D24+uUtNGHWy1bQOexocm/k9/0ynCtML7NQv4vvm06eUFj5t1v+G1VyRV+zcDv9cDMm1CEMOb/hY1882DkEeoau9k8Dk8fUZodM8PyTjePTHuCbyDW5uE/K6v6Z6L4Z/ZW8TeZqitCioXk/ngcJ0TWS6TULKpKECrBIscGvt2H559CeB/FC62AbuJ09LqeC4HaRP7wIq67H8s8w/aX0xFgQxKBsfb9/k397GY37OdK/8A1DTsljY25gBuDbRQBA4/iv8AX6YH0UcbGOPgMcG8I5ExwHd8Hdg4hgMcWOcbAcHJY3yLHGBaD4sjBxYFOTITliUZUnW1IvbYIsCyL9698CjDNHPCQ9DcAUJB9JI4qvj755/1WSeab92G2433Fr9PpAO5ib9I/Pv752za6SCBo545EjUgLMnKbSa52nco+44vOGGtOn1vnOCscjOLZSweNwaAserijx8YHUaXW6sagxSwkAjekyHfFfBp22ijZrtzWcd4ziMmtAV7iEKhVD7o1kZm3nb2LEC+fgfTM/xJpXl1AmMcogIpY5jflSMq7Rss7QTdfSvpkEFDsajT0r7AkfjkPtXFfkfnAtR6QX70BwLIs9h2++df0TRoybXQFeNotgRx3BB4PfORTU0QaI4B5BHF8GvjjOhgEpUPCRXejY7/AAcDcmMuiKSaSL95jUkSw+kTrGRu47byGFhuSeARxebui6imoA1kDyFZAieUw2mFgzLLvU9v4b7j0WO+c707qLRQzz6ghVUEMLvbQAsf+7+ZyTT9UTWI0aEgSp6ZF4lTgFH5HI57H64HSP1mISKgV5asSGMA7CACCRYLd+QoJH64P/VFaVVjSRkaratm2/enolR7n+uc9B1dtJ09PNkUGPYsj8gAecFdiu00xF17WeDljXeMo+FhjkkYre0fgXd6gOObIHx88g4HU6pQigg37UO5OQwyBhf6g9x9CPbPOtH1XWea0tLtNKIySWHc8qQG96FXmpq/Eex4JTGrITtMscjbkJQuY5UZQCpW69RFgdjWB2wzM8SdI/etLJDe0tTA8fiUhgD9DVfnmenjbSXTMy/cA/rRzT/+oNME3mdAPqfUfoF7k/QYHz1B0l/3iWFxtKFgwI7FXKcex5B5vLsPhiZpAaZ1/FZ9Ipe3N2f0zqes6ZX1bzxHifzNvHPEhYMQe17h+mZWn6pqdNIgR3ffJsCyoGUuCLq2tR6h9ODgdtouhAaV44iCdgIQsGTzVKuDzRAbaLA7/OTr4im2CELIpFgKY97jvX9rdV9Stn75DpPEJaPzGj2lVtu/A+na1ynqv2kJEoX93c7ydjmlVyKuvf8AiX9RgVvGBYaYemyNo7WCSTd39zzlL9jyO3USQlIkchYn+G6WlHsbI/Q50ml1qdQ0UwCeto5Ko7lJ2Hbtb5vNP9mvQzpY5AwG4kWfqbZhfvXGB2+PgY+A5ORNklYEi4AXjXgnGwCJxYGOMArwgcDDAwJBixhiwK5bM/rXU000JlcEgEAAVZJ+/wBj+mW3OU+p6BdQnluSBuU2O/HwfbAZeo+dp+IgyyJ6RvWiCPT+IV+tZw3XZv32IEbfOiYGbT/hE4HpJUj7WCASDf0OafiXRz6Hy10QZgTzuJceWtbhtPAofHfOZ6brmhmWVVBIJsHgEEUVvuO+ACxHVSMDviUutxi9/mBGuy3N7UJN1R29svf/AE8Y9t+W67d6bgwVQtPcigigBXY9yuQ9cbTzOdWC8GpEYS0/7ZIK889+NygHuK47VqQ9Qj1DFSpk3RmOGIBtrhGUM8gIBr3rkEp70MDP6NotPMJ5m84r5nMkbRjY0h3WI9tEBieASQO93eLQyDTt5JcGl4J9LEAkAkH6AHj5yKUGPXnTEFxqaLRKwULsVBvf2APPfvVe+W9f0mKJ4FkkVxHe2BQzMXIrk2Wfv9L7m8Ct4qkWbRNACoa7FsPW3mBlA+vcYXh/TtpI4xqQIZBA5AZk3OEIv8DG6sDnn1ZGvvcDoA7eWkgq6FMDySOGr1eqmBrm8k6zoml1cGrRgItPp431AmtAAGZwFaiGNgngV6V+cDP6FrSdJqotSWAMcwk3+l/WdxdQw5AY2OM5Pq3Tm0oVkctE1skw4sjgg0fS44FfSxYz1zxxr9KupSGYBkaMmUuAY4omsF1BF3xfBHbizxnGa7ogaFdLGkjRSkSRPIjRFPLJBbb2PoJ2i7IbkCrwIuieMS+mYuBJNCjgSPdlHHAPsfwnnuFByDz2lCvJQ9NIg/CinkkfLMfUSb5PwBmJ1Dokuj/7TrNBLSMUIsg+kKynlT6iLH97NpDWBXl01cmqH/OctQAVY4GDIt9/yGRaP0ryRRPB+MC9odQd6qewuvpdf6Z2EPQopELvIVFW3YD9c4ObUkOgStt+on34JofyzZfWkxjljH3IUWD969h3/MYHUeE41ImqiNtC/wC6OK5/5zlxOjwO4KPsKG9gVfSSANyWLWwB2zmel9SZFcRSQDcOfNfYFFcNXdh9AMXUJiXV4JGlmVQJmSN1jqrXuKA70OSb+mB2SKkR9AAVFJ9h7VZrNLocqmBWQk3y11Yf+JTXweP5++cE/UnZdpsGvV8fb/nzmj4V1siThACyyfiUUdpA9L8n4sH6fYYHfiTCEuVbxi2Bd8zAeTKwfCvAO8Y4JOMWwDGFkYbC3YBjCXIryRTgTAY+MDiwKDjImOTzLlcjAo9RHnEpIxAABHJUVXclSCRYPBNZ591IOZXpI9QFC/2kcyRCSyx4VmrcAvu1/QjPSnjB7gH7i85vrHhdZJmmhIjmda3MC6KVqisYIANXz9MDnei9GGrhklmhkihW/LRwVLilJldjXb1AACvfnLvSOmL0ycSuHXfHsCL/AGkYAtr8x6IayTtAAF5d6r1SWGAQu8LylQndrb1ACRw3Cr3Js/a85TxN13XjywomKahN8YKxsTMaMgjCANsUMPxC7v2GBv8AXNfoNS6sPPkcHcfLcxJuUD0SOeNo5PHI+vbMzwv1ODRLJPPJCnnO5jBQmbydxC7DZcxn2Pauco9X6VOIQaJ2RmeZdkjbSsagDhPKLEL23d+e/bl9FGja1ZCksgMiMWmId+GWyFX8R71u44qjgdzoEn1k7zbmi0wZnTfHsV5ZDtG4vy4CBPw+/Ay31zp088LwholBLI7WXj4VgdrekE9/bjb88Zo6rxBp4p1gTdqJiRvfuIwaPJqg1V6VA78kZc6Z11NRJKphaNYlUo7lU3EswdaF7BQU88/bAq+HvCsUEMDv5jO1MS5RfQApp12jn7kn65vdYRYmDoiDbudibFBEbnd9TQ/PMfXmXVboo5ESAelnjPmTE0CyC/SgFqbN3fbKXi3rFTxadgrI6h3jU28iCiFduAkdkE8gntgZXibqcc6wFAbKtIVbbuQEgKTRO2zddr23yMwNmarusspPNEcX3oADjgUPgfGQaZtsm0/JXn+WBSVbzOhLUynja1A/c3nUa7p9Hco9Pc/T6/bMfVwjY1fN/oBgRdOi3ShSeyO1+17kH+ZzQ0QMT/4CefgfX7ZQ6JyWf6AD72Sf6DNpJweDQ/3wLfTtDMl+WrMATVs1KCDwATVcnt85qaiYxRHfQLHke5NVmImukj9MMjWeApG4fz9snOhdvXPLvav4V2j7KCTWBB0/VI7MOdy/iG1qs8gFqrtR73zmrBIFqxzd3Vm/avjK8UFSAV6as/ccEf8Ax/nhtZYfe/8ATA6HTeIH96YfJ4P6jNfTdTjf+IKfgkV+RzhNRPHCu5yTQFKoLO3wBQoWeAWI5OX9N18pAXbTWKNLaRIR2G+VwCT7HsPYBqsh25btVEk8C/5k+wx9PMGuvY1fsfqp9x7ffOG6f1VGmMioB5e3cqKI/wC19W0G/VtB3c/Tm7XNaHoA0XmSJ5gZ3aSoSxQmRvUFjO6hyTVEcYHTkYByt0nqHnA2jKykq26uSoXmh2uyaPPGXWGBGMIYIGEMA1w1ORjDXAsA4sANiwIZBkBXLT5CcCHbgSRA8EAj4OT4JGBDFAq8BVH2UAfyyZl/2+n2xqwg2BFNEGUq3IIII+hFHMnoXhbS6Mf+nhVW93PqkP3duf0rN2sVYHPT+FInklk3yq8pu0faUBADiMgWN1cnvzxWZfUPBiIztAh9Y772kewoAAeR6jBoWRbHtxnbhcRGB5d0fw/1CKBoyI1O43TBVeqFrtFmwLJYi6rJYfA8ksrySymLcqJ6NplITtdDZGOw2rfA5N3no8keRCHA8gaotSyAllSVowxqyAxWzXF4evWpCR8hh+gP+uU9WblkI95ZCPzfcP6jL+sbcEf5Wj9xgbMr3CSP7hP/APOU9Do0ZRuF2Py+cLRvenZR3AYfqOMDouoDQpRFpSt8g0Dz+RB/PA51G2RPsXtNOFr22yMq/wAgMswI0rghT35rtQHJPwPrm70vTRtG5ZbCzSb27ii5O0ge5+MmhK8pGoCcbyPcgn0/64DaDTBfV7+x+n++WHN4mPxkOm1CyduU3EWRW/b3I/w3+v27gEWtDb9t0p27v7x9yPp7X7/pg6nUFULKNxr7gf4j8j6DLnh/Qibcd9EyXtHBIPam7KaH375oboDHJEB64QzQzSKyKlXUc7gbbU3RNj0j3XkKDwSrsh0zDU6sKx8yUARwFwAWVQuwuq2eeeeSeAS6jqf3No1dGnk275JpGYrGiCj5Z53Ss/xz2vjbnQeEuglI/NhaMCQA7B6jYARiJQzBgQp/XM/r/UtEY2WXb50EgBik3o4l2915G8bW3ULBHOBjT9HneQyrG24F42bcshmWIIBJYcbN2wCqZqBruSdrp3Xj+7xuVdlPDxxHcUW/xbKB+LAsj9creF4jNBNNpCzOh2Rxy2m4DaxTbx5ZYClNUDRoi8x+m9Yl1bPLEq6Xa22cty1gUSdtEtu+n8NVzgdF1DTtJMmoOoMMX9ntUgM0clOSOfwsQy8kWCv1zf6VLLTCXyysfp3oTwFsBpL4Fge3btz3zy/rLajSSl5mZ1nAZa3eSpO0o6o/pkIKBjTA03Yc1s6BhqIYpdSzaohkCoE4Vm/iZU/iFcEsRgekVYBHIPYjkH7Y4GYvTjHD6iBp1LBNpcbHsWCR/DJYPPvzd8HNqNwwtSGHypDD68jjAfHGMTjjAK8WLFgNLkJyeUZXOAsWLHwBIwayQjFWAynDGDWOuAYOIjHrKnUOpRwj1n1Hso5Y/l8fXAs1kOo1aRglmAI5Avk+9VnPTdYlluvQvwDz+Z7/ANMGHSkmz+ZwONg8OzPbOUQsdxAtuT3+lfnlv/ogVRG0vNlvw8gfQXznWvEgHDx37AkGz7cA3f6/bKmkDKxC+Ui9rA5J96GBlafpcKcCRxYFkr7/AKZT0XhiGBneLUM2+tyPRG4diOxHH3zqI9Qu+vPF96pf58ZJqfV2dGHvxz/XA57p/TXiWVSVZZXL+kkH1VYP04GHpuioFKMSFI42sQwPudxFtmxGo9q+228ll0II5FflX8sDitaGhYpIryIKCFBu3/BlA5BHbb24vn2vdBMMkohkZ4iVO0FQGZjfAJPBNGuOazV6npFjjDBaCuCTx7gj+pGZs7wsjeY681tphYo7l8sdyQ3v9MC/0qVIA0ieY0ASVljj9Tzsh2xgHi7KufoF7gcZtdE0/mQNPIAZ5E2SBeY1H/42ugaJ23RPGcrofEqw6Zk2VLsVU52hkUgBRZuPgMbFgm867wz4iSTTkRo7OpO2MDuxs7Q34QP8V1gc/wBY6lPokiTTKvlBW8xSwUFgRYQAWD73+G25rK2k6QepbpZrWMQtAKb1FyFKvXyhAAJ+CORWTftG1H7ro2kem1EjpuZR6VBPKgntGBxXuST75sdB6qI4QzlI4iqSc0oj3jkNyNoJoj7nAwYJW6TDJFIxLyy/2Mq+WVVEoJLMGkUqDu5q6r3zK/d9KdNUE246eM75wrL5kYY3QvewBYncR7GhyTnY+OZtKdMI9S8KlnBjDMFO4+nevcggG745A5zj9YdKYJtNM/lTDaiCWVo4F3cbwyAbgRZt/mvrgdT4P1i6sJEx3ppAioCm4SMq0krO1g+kghVBI7k5jeN/Dsccw/d3MYn3Bo0YptYV6otnPNkso9PHtzdnw050qlAIkmiWPT2qsY23KRE7UQG3FVtgRy9e4zJ6B4hbVlINRJc1maGRFEfqoXC4HFH2PfisAvB1htRAi6ddSqgglG8iYJIpYzAfhtWUbqJG4n2ztfBDoYZVRPKKzMZIe5hkZV3LdmwSrNY4N2O+eeLqSvXYv3bjzyspUn8HoZZ43Pv6kYg/Ue4z1nRSA2y935PHIYCiD8/7HAtEYsa8esB8WKsWA8mQNk7ZC2AONjHFgFePeBeOcCQY9YCnIOo6ny4yR+IkKv3Pv+QBP5YFbqfUitpF+LsW/u/QfJzLGkB5IsnuTyfzJyWGP/hyasAIYcUktgr5LMPrwMmAxp4FcU1mvqR/TAyp2r/7CD7v/T1DMfqfS4dRXmotD4lnr81WTnOim0qKLWMsfi+/5k5GgY9oI1/8qOByOm6xo9Axig0rySkW3lxMx55HrY2R+Zzf6d1kSr/bQNGSeQ4UkfHYnNNtC7jlo1+ioB/kDjJ0Ee7n8l/3wLOmjVR6TQ/IZYfUxILZ1A+pGVo+hRD8TOfs5UfyzlfFekilHk6f0yd/MDMSvBonntdWPrgXPEfiXTtC4Vwa7V/Ew9gPfOFi66vmbaYC7Hp5qud1e188/OcdFqHSUiQlipZTZuiGINZv+HOtLptUs7i4+UkHyjcN+Y4Yf+IwNSHrCFdznYt+p243N3IUe4HA4yTp/isxv5sJZD2UjsR3p+NvPwc9F6s2m1KJGroSXjl2/iBjaiwdf7rLfHYnPMup9Ll0ut8uenTUDfAb9LEGioB4vsCP/HA6TpvVB1Ey+ZIXm9JSMxmSFFSjuiC169w53E/1yfxF0xJVTR6UvLICGnZWXYlUQZpCPSbF0PVxQFZg6ZzCX7KVSRGBuwxjalYLz+Ln653XhlEh0cYWKiwVyHUoBKVtlcgFnew3Cgk9zXfAo+JOjj9yWJ/KaQJYaT2hjFuAzcgcgWOfUOPjipNKdTGYyWZ0jZI5OeDXmJHKfqEK/wDuBzpvG3TD+7efKBLMdREgPAEUTMFKRpze73BJ/Fd8DMF9b5MM0SwzJuLKs9oyvK/BfYaKgGlBtrr2wNXp3TZl6ZaOYmMOn8uQsCSVXdfY7V3lFHHbn2yn4d6NHF1J4JN1pKFSmBXcyCVS7Hn+JaA9z7e+p4V66dUkizUqrGiiIqixrtBWkLEl7J96HAAHBOcb4o1W3qccMZMSo8CmQCju3C2HyFUhfrs5wOi8WwaiLrGmndwYw9Qn8ITZXmRMfruLAn2J+DnrcEgZQ3Fm+ffgkc/XjOU65o49VGiTkBWlhClQfM866tTdC1Lg9+CfjNPwn0htJp/LklMzli7ORtFmgAq2aAAHvzgboOEMEYWA94+DiwHfImyRjkTHAE4gMVYS4DbcVYeLAEDMfxPLsjjb2EgBPsNykAn/AJ75uVmf1/TCTTSKRfpv7Ubv8u/5YGbppLydj85zml1zoNrj1AVuHYj2J+OM0RI3dhXA7nivkYGh5vxjrIP1yiJsq6jqIWyzKoH1wNVp/rjeffGYej14msxkuB/dBP8APthTdSWM07qp/ug73+21eP1IwNjzwDwf88abqQA+a9+w/XtmPGjyeqOGRhyN0g219ksCvufpjTdPAYmSQuw4RY2IAutxP6ngfzwJNZ1KWWlivnkvR2KBZ4P5Dv8AOZ+udY0oe/d+ATZ9TcVwLyXWz7QERdoX6kAc3dUL9uDmB1OQsKJNdlB2jgUQQo5PJPf4GBwPWyonmbsPMbb9QQD/AFJzFl1Bbg9vjNDxKjCdr7GiOb42gD+mZOB3PhTrOhKRrrX1SSxDZDJCImVUu1H/AGy9gk8WRwOPbO78QdQLHTaiHZN5chSNmicPGvlkOzNvPwG7L2zw66IPuM9d8Na5ZoF86LdGdrxWGRJJEBjZCV9LE0wojuAfcUHU9PR2RwyFo3ihjV40WS9qtuO2iync38Q42/UnJ9Np49OpKpq55qI3NHtNdwgdwqIvHZe9WQTznCQ9N08Ek0ul1GrgJsxxfjBY1QZg4vm+Hvgd7zWh8WakOCSrKCCY6CgiqI3hSR7mwPfAg8TnVsEXUkqsgd/JXbtjsgR2ymmYeqiAOxv2zM6gR5ayzMZCFARWPp3EhGFfVqN39O2Hq9XJqJ3lkVFdiPSH9IVQAot6r9e7H5zP6yW2oki+WfMjJBZaVfNI9RPHwawKnRekn/qCwy+oI1qlL2KmRAvNEeoH44OX/Gfh2T97TYFqR41Ug3skZgDuBr6G/v8ATLvgLT/22s1su2RlOpWMgXGSgDNIpP8ADyqj4DEZ1Xhzoj6mSc62OUIW08kL7iivSAkAKbFMParwLvhTpv7wy6mVnPkyyiFLqPc1b5Kq2NlgOaH9OzCZDpdOsaBI1CoopVAoDLC4CrHrHrHAwA2YsPFgRtkZU/GTs2AWwIwhwguODj4CrHAxhhjAVYqx8WBxWr0/lyNFwQrUOedhAdLFc+49u2T6OC0IRxV3tYWB/Pj3GY3iXxLFJ1UaOMetVIeW+PNVd4jr3pR3+eMlj1BX8Qrj1GuSBdX/AD+MDoDokKn0qT7kjdzXcjIhp1+Ix81HY4+e3zmeddwKKrfahRv+XxgR6odmcn3PFWT/AMP0wL+odaIJPwFJtSL4IG35xQSxxcqqIaAugCRZofN8/wC2Z7axe6C/8RI9z7X/AM7Zm6rVkrQrfY9RPHFH+df6fGBsydSaQHbZokUaUH2oD3/PMXVarYlg23agSFW+L+v+3cZRl1LsKB57mq2gD3Pue38spagt6S/K1YQFQDz6hfPPuCcBvUzMd5JJ4NXZP90WR3rv9BhJElMR24vcQWb8V23t/PJkUGPcXo+4HtQrkn8/b/LOd671wfgSiaPPFAEnnj2+/JwOY8TanzHWuwsD6C+B/LMiNbIGXNfXI+D35F2O/wDIH88po1G/g4Gr0PoU2tnWGBSzE8mvSi3y7n+EAf6Z9EJ0RdPoYtNGAVjULuYCj3LsQePUbNH598rfs00aRdL05WLymeMPJ23OxJ9bH3sUR8AjOpXA8f61DCkp/tfLJosjxyrHzwCC34b+nH0GNoOlvKGIIWNe8rH0Vden3f8ALOr8aeBzqWbUQFTqPT6ZGYRuB/Ce4BA7e1/rmd0Lwzrh5j65kEKjcmn3STBSo7qyuz1W7izyRxwBgQN4OVoWE7OgIoEgeYxP4QIzwvtwbP1GcP4314lbTaIMoMFRzSvS09hdrMeSEA5J97+M6LwRo+ozy+bpx5WmXeYxqtzRq/O3Yt7mI3E2ABxRza6F+yKJH8zWTNqHsnatxoSTZ3Ny7c2eCuBf8OafTy6efT6Jw0ccY0yOnqoyDdLMSeDyd312Z3tD2yv0/QxwRrFCixxrwqKKA+v1P1POWcBVj4OLAkBwwMjXJlwBIxYWLAqscDHY4AOAWEMQwhgIDDGIDCwGrCReR98WOvfA+TddrpI9dJMCRKuod7/xeYSbz2HpvUE1cSyxnlltk3H0D+IUCeAb9vbPIPGG3/qGq8s2h1ExUjtRkJ4+mXfDM26Nk/jj9aEcGjweb4o/1GB6w2mYDm6FE+7WO3Yj57YyRtYU12BqqPHtz7e+clpfE88ZO5/NXt6wN31Fn2/0yY+MG4uNdo4qiD8+7HA69oVraa5vn3X2LG/6ZTlj3E/h7gEsCaN8gmvfk38DtznLN43IUf2C2Ad1sxBPsV9XYc97zO1nimZjaKkYscoLY+3drJP2wOu1Gl4u91BiSoJWhwew+55POY3VOqQRoQHG6q2qL9qO5r7kAiuazk9X1CSTh3ZvoST8Vx/yszpbP/Oe/YfreBqdV8QPKNqgInHHb869/pfz2zKQfPN837n9e+CP8sStQ/574EZhLs4HcIX+lItn+Qwug9Fl1k6wQLuka+5AUAclmJ7ADLXSomaSQL3MUi9r7r/oD/POt/YTDfUXb2XTvf3ZkA/zwPc4kpVFAUoFKKUUKpR7DJVGPWGowHVMRTCXHwIiMYLktYtuAAXHKYYGLAj241ZIcEjAZMmGRoMkGA+LFj4Gc2MMWLAkGEMWLAMYhixYDnK/U2I08xBoiKUgjuCENEY+LA+Q3zU8Mn/1A/8ACT/4E/5DFiwOlkUfH8WUZ/wj7f6YsWBWlPA/57ZX3Gh9x/lj4sAJv9Min4cV8IfzNY+LAiBwV7/n/muLFgdL4K/G32m/lAwH9T+udJ+wD/v6r/8AVH/8zixYHtQwsWLAJcQxYsB8fFiwHxHFiwGOMcWLAdMPFiwHxYsWB//Z"/>
          <p:cNvSpPr>
            <a:spLocks noChangeAspect="1" noChangeArrowheads="1"/>
          </p:cNvSpPr>
          <p:nvPr/>
        </p:nvSpPr>
        <p:spPr bwMode="auto">
          <a:xfrm>
            <a:off x="114300"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 name="Picture 10" descr="http://www.jitterbuzz.com/haus/cuba_holiday_isle.jpg">
            <a:hlinkClick r:id="rId4"/>
          </p:cNvPr>
          <p:cNvPicPr>
            <a:picLocks noChangeAspect="1" noChangeArrowheads="1"/>
          </p:cNvPicPr>
          <p:nvPr/>
        </p:nvPicPr>
        <p:blipFill>
          <a:blip r:embed="rId5" cstate="print"/>
          <a:srcRect/>
          <a:stretch>
            <a:fillRect/>
          </a:stretch>
        </p:blipFill>
        <p:spPr bwMode="auto">
          <a:xfrm>
            <a:off x="703779" y="2148583"/>
            <a:ext cx="1669551" cy="2253894"/>
          </a:xfrm>
          <a:prstGeom prst="rect">
            <a:avLst/>
          </a:prstGeom>
          <a:ln>
            <a:noFill/>
          </a:ln>
          <a:effectLst>
            <a:softEdge rad="112500"/>
          </a:effectLst>
        </p:spPr>
      </p:pic>
      <p:pic>
        <p:nvPicPr>
          <p:cNvPr id="15" name="Picture 16" descr="Hats On Display At A Little Havana Cigar Shop"/>
          <p:cNvPicPr>
            <a:picLocks noChangeAspect="1" noChangeArrowheads="1"/>
          </p:cNvPicPr>
          <p:nvPr/>
        </p:nvPicPr>
        <p:blipFill>
          <a:blip r:embed="rId6" cstate="print"/>
          <a:srcRect/>
          <a:stretch>
            <a:fillRect/>
          </a:stretch>
        </p:blipFill>
        <p:spPr bwMode="auto">
          <a:xfrm>
            <a:off x="6415353" y="2292444"/>
            <a:ext cx="2040277" cy="1900267"/>
          </a:xfrm>
          <a:prstGeom prst="rect">
            <a:avLst/>
          </a:prstGeom>
          <a:ln>
            <a:noFill/>
          </a:ln>
          <a:effectLst>
            <a:softEdge rad="112500"/>
          </a:effectLst>
        </p:spPr>
      </p:pic>
      <p:pic>
        <p:nvPicPr>
          <p:cNvPr id="16" name="Picture 4" descr="https://encrypted-tbn0.gstatic.com/images?q=tbn:ANd9GcQ5jcYB-bxJdSH7jSE-a2LWFosSMC5WShISEHa37K50rzWjGUZC">
            <a:hlinkClick r:id="rId7"/>
          </p:cNvPr>
          <p:cNvPicPr>
            <a:picLocks noChangeAspect="1" noChangeArrowheads="1"/>
          </p:cNvPicPr>
          <p:nvPr/>
        </p:nvPicPr>
        <p:blipFill>
          <a:blip r:embed="rId8" cstate="print"/>
          <a:srcRect/>
          <a:stretch>
            <a:fillRect/>
          </a:stretch>
        </p:blipFill>
        <p:spPr bwMode="auto">
          <a:xfrm>
            <a:off x="2916149" y="2269479"/>
            <a:ext cx="2888750" cy="2032824"/>
          </a:xfrm>
          <a:prstGeom prst="rect">
            <a:avLst/>
          </a:prstGeom>
          <a:ln>
            <a:noFill/>
          </a:ln>
          <a:effectLst>
            <a:softEdge rad="112500"/>
          </a:effectLst>
        </p:spPr>
      </p:pic>
      <p:pic>
        <p:nvPicPr>
          <p:cNvPr id="19" name="Picture 4" descr="https://encrypted-tbn1.gstatic.com/images?q=tbn:ANd9GcTW_LiJmoAaw3mm17kXAC1L3LbY1QpY3f5UP5dQB-53zUV9P-74dw"/>
          <p:cNvPicPr>
            <a:picLocks noChangeAspect="1" noChangeArrowheads="1"/>
          </p:cNvPicPr>
          <p:nvPr/>
        </p:nvPicPr>
        <p:blipFill>
          <a:blip r:embed="rId9" cstate="print"/>
          <a:srcRect/>
          <a:stretch>
            <a:fillRect/>
          </a:stretch>
        </p:blipFill>
        <p:spPr bwMode="auto">
          <a:xfrm>
            <a:off x="6843446" y="4384621"/>
            <a:ext cx="1252590" cy="2172860"/>
          </a:xfrm>
          <a:prstGeom prst="rect">
            <a:avLst/>
          </a:prstGeom>
          <a:ln>
            <a:noFill/>
          </a:ln>
          <a:effectLst>
            <a:softEdge rad="112500"/>
          </a:effectLst>
        </p:spPr>
      </p:pic>
      <p:pic>
        <p:nvPicPr>
          <p:cNvPr id="21" name="Picture 6" descr="http://media-cache-ec0.pinimg.com/236x/13/4c/55/134c552b37464ef79a0887680fd8e565.jpg">
            <a:hlinkClick r:id="rId10"/>
          </p:cNvPr>
          <p:cNvPicPr>
            <a:picLocks noChangeAspect="1" noChangeArrowheads="1"/>
          </p:cNvPicPr>
          <p:nvPr/>
        </p:nvPicPr>
        <p:blipFill>
          <a:blip r:embed="rId11" cstate="print"/>
          <a:srcRect/>
          <a:stretch>
            <a:fillRect/>
          </a:stretch>
        </p:blipFill>
        <p:spPr bwMode="auto">
          <a:xfrm>
            <a:off x="810803" y="4518061"/>
            <a:ext cx="1371601" cy="1885208"/>
          </a:xfrm>
          <a:prstGeom prst="rect">
            <a:avLst/>
          </a:prstGeom>
          <a:ln>
            <a:noFill/>
          </a:ln>
          <a:effectLst>
            <a:softEdge rad="112500"/>
          </a:effectLst>
        </p:spPr>
      </p:pic>
    </p:spTree>
    <p:extLst>
      <p:ext uri="{BB962C8B-B14F-4D97-AF65-F5344CB8AC3E}">
        <p14:creationId xmlns:p14="http://schemas.microsoft.com/office/powerpoint/2010/main" val="2991261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sz="2800" dirty="0">
                <a:solidFill>
                  <a:schemeClr val="accent1">
                    <a:lumMod val="40000"/>
                    <a:lumOff val="60000"/>
                  </a:schemeClr>
                </a:solidFill>
                <a:latin typeface="Meiryo" charset="0"/>
                <a:ea typeface="Meiryo" charset="0"/>
              </a:rPr>
              <a:t>Tour Experience – the </a:t>
            </a:r>
            <a:r>
              <a:rPr lang="en-US" sz="2800" dirty="0" smtClean="0">
                <a:solidFill>
                  <a:schemeClr val="accent1">
                    <a:lumMod val="40000"/>
                    <a:lumOff val="60000"/>
                  </a:schemeClr>
                </a:solidFill>
                <a:latin typeface="Meiryo" charset="0"/>
                <a:ea typeface="Meiryo" charset="0"/>
              </a:rPr>
              <a:t>PEOPLE</a:t>
            </a:r>
            <a:endParaRPr lang="en-US" dirty="0"/>
          </a:p>
        </p:txBody>
      </p:sp>
      <p:sp>
        <p:nvSpPr>
          <p:cNvPr id="6" name="Text Placeholder 5"/>
          <p:cNvSpPr>
            <a:spLocks noGrp="1"/>
          </p:cNvSpPr>
          <p:nvPr>
            <p:ph type="body" sz="quarter" idx="3"/>
          </p:nvPr>
        </p:nvSpPr>
        <p:spPr>
          <a:xfrm>
            <a:off x="616450" y="4297503"/>
            <a:ext cx="3205538" cy="576262"/>
          </a:xfrm>
        </p:spPr>
        <p:txBody>
          <a:bodyPr/>
          <a:lstStyle/>
          <a:p>
            <a:pPr algn="r"/>
            <a:r>
              <a:rPr lang="en-US" sz="1800" dirty="0" smtClean="0">
                <a:solidFill>
                  <a:schemeClr val="bg1">
                    <a:lumMod val="85000"/>
                    <a:lumOff val="15000"/>
                  </a:schemeClr>
                </a:solidFill>
                <a:latin typeface="Meiryo" pitchFamily="34" charset="-128"/>
                <a:ea typeface="Meiryo" pitchFamily="34" charset="-128"/>
              </a:rPr>
              <a:t>Meet the People!</a:t>
            </a:r>
            <a:endParaRPr lang="en-US" sz="1800" dirty="0">
              <a:solidFill>
                <a:schemeClr val="bg1">
                  <a:lumMod val="85000"/>
                  <a:lumOff val="15000"/>
                </a:schemeClr>
              </a:solidFill>
              <a:latin typeface="Meiryo" pitchFamily="34" charset="-128"/>
              <a:ea typeface="Meiryo" pitchFamily="34" charset="-128"/>
            </a:endParaRPr>
          </a:p>
        </p:txBody>
      </p:sp>
      <p:sp>
        <p:nvSpPr>
          <p:cNvPr id="8" name="Text Placeholder 7"/>
          <p:cNvSpPr>
            <a:spLocks noGrp="1"/>
          </p:cNvSpPr>
          <p:nvPr>
            <p:ph type="body" sz="half" idx="19"/>
          </p:nvPr>
        </p:nvSpPr>
        <p:spPr>
          <a:xfrm>
            <a:off x="842481" y="4941869"/>
            <a:ext cx="4787757" cy="1582221"/>
          </a:xfrm>
        </p:spPr>
        <p:txBody>
          <a:bodyPr anchor="ctr">
            <a:noAutofit/>
          </a:bodyPr>
          <a:lstStyle/>
          <a:p>
            <a:pPr lvl="0"/>
            <a:r>
              <a:rPr lang="en-US" dirty="0" smtClean="0">
                <a:solidFill>
                  <a:schemeClr val="accent1">
                    <a:lumMod val="40000"/>
                    <a:lumOff val="60000"/>
                  </a:schemeClr>
                </a:solidFill>
                <a:latin typeface="Meiryo" pitchFamily="34" charset="-128"/>
                <a:ea typeface="Meiryo" pitchFamily="34" charset="-128"/>
              </a:rPr>
              <a:t>…the people of Cuba…observe a game of Domino and meet the passionate players, visit with artists and admire their works, listen to live music and allow musicians to share Cuban musical history, learn a few steps with our captivating dancers and let local artisans display their exquisite Cuban themed creations. </a:t>
            </a:r>
          </a:p>
        </p:txBody>
      </p:sp>
      <p:pic>
        <p:nvPicPr>
          <p:cNvPr id="13" name="Picture 12"/>
          <p:cNvPicPr/>
          <p:nvPr/>
        </p:nvPicPr>
        <p:blipFill>
          <a:blip r:embed="rId3">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sp>
        <p:nvSpPr>
          <p:cNvPr id="29700" name="AutoShape 4" descr="data:image/jpeg;base64,/9j/4AAQSkZJRgABAQAAAQABAAD/2wCEAAkGBxQSEBUUEhQVFRQWFRQVFBUVFhUUFBUUFRQXFhQVFBYYHSggGBwmHBYXITIhJSkrLi4uGCAzODMsNygtLisBCgoKBQUFDgUFDisZExkrKysrKysrKysrKysrKysrKysrKysrKysrKysrKysrKysrKysrKysrKysrKysrKysrK//AABEIAMIBAwMBIgACEQEDEQH/xAAcAAABBQEBAQAAAAAAAAAAAAACAAEDBAUGBwj/xAA+EAACAgEDAgUCAwUHAwMFAAABAgMRAAQSIQUxBhMiQVFhcTKBkQcUQqGxI1JiwdHh8BUzciSCshZDU3Oi/8QAFAEBAAAAAAAAAAAAAAAAAAAAAP/EABQRAQAAAAAAAAAAAAAAAAAAAAD/2gAMAwEAAhEDEQA/APV7wS2JjkZOARbG3YJONeBJvxB8jvGvAm8zF5mRYsCffj78gBwrwJd+PvyG8W7An3YQbKwbJA2BLvx9+RA44wJg2FvyIYQwJA+PeR4V4BbsQbAvHwDDYrxhjE4BA4t2R3ivAO8W7AvFeAd4gcG8YnAJjjXgXhA4DEYsfFgU2bIWbHdsgdsCQvi35X3YQOBPuxwchXJEBPbAO8Hdglvr+vGLAfdj7sYY+A4bCvAGFWArwwcjrCBwJQcMHIwclXAIZIMxup+ItPpwS77iONiAs5awKA7e/Juh75514n/a5IJimhVSgXl3QlmagbT1cAcjkc4HsAGMTnzPN451srgySsw9g/4R8ULrOk6Z4y1AX+zmKt7IX9NjuVVzV++0gj64HuV495yXgnxf++XFMqLOncxtaSAdyB3RvlT8GjnWVgPuwS2InBOArxA4xxYB3j3gXivAO8WRGTEJcCSsbBEmGDgFix6xYFBhkDjJnbK7tgCcZBZoEX8X7/GZXiTXvDDcSlmJANdwo/ER9a7Zc6p1TTxw+aTtsDbQsnix98DF1eqabUGDzSmz1gKxRmRAC5YiiPxAZZ1XiiPhEBLblBO4eWQQR6pL9Isj9M5+KCd521D6NXZ24EzDaqbR6igBO7gHafvxlrrzasIv7rpISjgebOArRIAzFlKGtlEk83+eBBJ09p5GmdU1EVktslYgKiKtElQeD/BXs3b33IfFcKUH9AuqKkAGuACaFe3NVx98z/D3Vf3PSlZEQmSR2jCOERg4s0f4RYbkmu1fGY2h8zVwyKhEKh7XTkARs6hty7q5BNepaYc2poYHo2j1QkUEKy7hYD7d1fPpYj3Hv75YIzk/AokkiAMtKF4CMpfg0dz1RAoDjvxzRzrIY2Cizur+Ku/wTXF18YAjCvGY5GTgEXwd+DiGBJJMQpIG4gEhRVk+w5zzvxn+0aWECIQPCxVjJuID/wASpsKntuWyfgEdznoQOeK/tN6JKEOqkaR7cJ/hU0OSv8IrtXuP0DlB1iWVmZnJs8j/AAWaWz/D24+uUtNGHWy1bQOexocm/k9/0ynCtML7NQv4vvm06eUFj5t1v+G1VyRV+zcDv9cDMm1CEMOb/hY1882DkEeoau9k8Dk8fUZodM8PyTjePTHuCbyDW5uE/K6v6Z6L4Z/ZW8TeZqitCioXk/ngcJ0TWS6TULKpKECrBIscGvt2H559CeB/FC62AbuJ09LqeC4HaRP7wIq67H8s8w/aX0xFgQxKBsfb9/k397GY37OdK/8A1DTsljY25gBuDbRQBA4/iv8AX6YH0UcbGOPgMcG8I5ExwHd8Hdg4hgMcWOcbAcHJY3yLHGBaD4sjBxYFOTITliUZUnW1IvbYIsCyL9698CjDNHPCQ9DcAUJB9JI4qvj755/1WSeab92G2433Fr9PpAO5ib9I/Pv752za6SCBo545EjUgLMnKbSa52nco+44vOGGtOn1vnOCscjOLZSweNwaAserijx8YHUaXW6sagxSwkAjekyHfFfBp22ijZrtzWcd4ziMmtAV7iEKhVD7o1kZm3nb2LEC+fgfTM/xJpXl1AmMcogIpY5jflSMq7Rss7QTdfSvpkEFDsajT0r7AkfjkPtXFfkfnAtR6QX70BwLIs9h2++df0TRoybXQFeNotgRx3BB4PfORTU0QaI4B5BHF8GvjjOhgEpUPCRXejY7/AAcDcmMuiKSaSL95jUkSw+kTrGRu47byGFhuSeARxebui6imoA1kDyFZAieUw2mFgzLLvU9v4b7j0WO+c707qLRQzz6ghVUEMLvbQAsf+7+ZyTT9UTWI0aEgSp6ZF4lTgFH5HI57H64HSP1mISKgV5asSGMA7CACCRYLd+QoJH64P/VFaVVjSRkaratm2/enolR7n+uc9B1dtJ09PNkUGPYsj8gAecFdiu00xF17WeDljXeMo+FhjkkYre0fgXd6gOObIHx88g4HU6pQigg37UO5OQwyBhf6g9x9CPbPOtH1XWea0tLtNKIySWHc8qQG96FXmpq/Eex4JTGrITtMscjbkJQuY5UZQCpW69RFgdjWB2wzM8SdI/etLJDe0tTA8fiUhgD9DVfnmenjbSXTMy/cA/rRzT/+oNME3mdAPqfUfoF7k/QYHz1B0l/3iWFxtKFgwI7FXKcex5B5vLsPhiZpAaZ1/FZ9Ipe3N2f0zqes6ZX1bzxHifzNvHPEhYMQe17h+mZWn6pqdNIgR3ffJsCyoGUuCLq2tR6h9ODgdtouhAaV44iCdgIQsGTzVKuDzRAbaLA7/OTr4im2CELIpFgKY97jvX9rdV9Stn75DpPEJaPzGj2lVtu/A+na1ynqv2kJEoX93c7ydjmlVyKuvf8AiX9RgVvGBYaYemyNo7WCSTd39zzlL9jyO3USQlIkchYn+G6WlHsbI/Q50ml1qdQ0UwCeto5Ko7lJ2Hbtb5vNP9mvQzpY5AwG4kWfqbZhfvXGB2+PgY+A5ORNklYEi4AXjXgnGwCJxYGOMArwgcDDAwJBixhiwK5bM/rXU000JlcEgEAAVZJ+/wBj+mW3OU+p6BdQnluSBuU2O/HwfbAZeo+dp+IgyyJ6RvWiCPT+IV+tZw3XZv32IEbfOiYGbT/hE4HpJUj7WCASDf0OafiXRz6Hy10QZgTzuJceWtbhtPAofHfOZ6brmhmWVVBIJsHgEEUVvuO+ACxHVSMDviUutxi9/mBGuy3N7UJN1R29svf/AE8Y9t+W67d6bgwVQtPcigigBXY9yuQ9cbTzOdWC8GpEYS0/7ZIK889+NygHuK47VqQ9Qj1DFSpk3RmOGIBtrhGUM8gIBr3rkEp70MDP6NotPMJ5m84r5nMkbRjY0h3WI9tEBieASQO93eLQyDTt5JcGl4J9LEAkAkH6AHj5yKUGPXnTEFxqaLRKwULsVBvf2APPfvVe+W9f0mKJ4FkkVxHe2BQzMXIrk2Wfv9L7m8Ct4qkWbRNACoa7FsPW3mBlA+vcYXh/TtpI4xqQIZBA5AZk3OEIv8DG6sDnn1ZGvvcDoA7eWkgq6FMDySOGr1eqmBrm8k6zoml1cGrRgItPp431AmtAAGZwFaiGNgngV6V+cDP6FrSdJqotSWAMcwk3+l/WdxdQw5AY2OM5Pq3Tm0oVkctE1skw4sjgg0fS44FfSxYz1zxxr9KupSGYBkaMmUuAY4omsF1BF3xfBHbizxnGa7ogaFdLGkjRSkSRPIjRFPLJBbb2PoJ2i7IbkCrwIuieMS+mYuBJNCjgSPdlHHAPsfwnnuFByDz2lCvJQ9NIg/CinkkfLMfUSb5PwBmJ1Dokuj/7TrNBLSMUIsg+kKynlT6iLH97NpDWBXl01cmqH/OctQAVY4GDIt9/yGRaP0ryRRPB+MC9odQd6qewuvpdf6Z2EPQopELvIVFW3YD9c4ObUkOgStt+on34JofyzZfWkxjljH3IUWD969h3/MYHUeE41ImqiNtC/wC6OK5/5zlxOjwO4KPsKG9gVfSSANyWLWwB2zmel9SZFcRSQDcOfNfYFFcNXdh9AMXUJiXV4JGlmVQJmSN1jqrXuKA70OSb+mB2SKkR9AAVFJ9h7VZrNLocqmBWQk3y11Yf+JTXweP5++cE/UnZdpsGvV8fb/nzmj4V1siThACyyfiUUdpA9L8n4sH6fYYHfiTCEuVbxi2Bd8zAeTKwfCvAO8Y4JOMWwDGFkYbC3YBjCXIryRTgTAY+MDiwKDjImOTzLlcjAo9RHnEpIxAABHJUVXclSCRYPBNZ591IOZXpI9QFC/2kcyRCSyx4VmrcAvu1/QjPSnjB7gH7i85vrHhdZJmmhIjmda3MC6KVqisYIANXz9MDnei9GGrhklmhkihW/LRwVLilJldjXb1AACvfnLvSOmL0ycSuHXfHsCL/AGkYAtr8x6IayTtAAF5d6r1SWGAQu8LylQndrb1ACRw3Cr3Js/a85TxN13XjywomKahN8YKxsTMaMgjCANsUMPxC7v2GBv8AXNfoNS6sPPkcHcfLcxJuUD0SOeNo5PHI+vbMzwv1ODRLJPPJCnnO5jBQmbydxC7DZcxn2Pauco9X6VOIQaJ2RmeZdkjbSsagDhPKLEL23d+e/bl9FGja1ZCksgMiMWmId+GWyFX8R71u44qjgdzoEn1k7zbmi0wZnTfHsV5ZDtG4vy4CBPw+/Ay31zp088LwholBLI7WXj4VgdrekE9/bjb88Zo6rxBp4p1gTdqJiRvfuIwaPJqg1V6VA78kZc6Z11NRJKphaNYlUo7lU3EswdaF7BQU88/bAq+HvCsUEMDv5jO1MS5RfQApp12jn7kn65vdYRYmDoiDbudibFBEbnd9TQ/PMfXmXVboo5ESAelnjPmTE0CyC/SgFqbN3fbKXi3rFTxadgrI6h3jU28iCiFduAkdkE8gntgZXibqcc6wFAbKtIVbbuQEgKTRO2zddr23yMwNmarusspPNEcX3oADjgUPgfGQaZtsm0/JXn+WBSVbzOhLUynja1A/c3nUa7p9Hco9Pc/T6/bMfVwjY1fN/oBgRdOi3ShSeyO1+17kH+ZzQ0QMT/4CefgfX7ZQ6JyWf6AD72Sf6DNpJweDQ/3wLfTtDMl+WrMATVs1KCDwATVcnt85qaiYxRHfQLHke5NVmImukj9MMjWeApG4fz9snOhdvXPLvav4V2j7KCTWBB0/VI7MOdy/iG1qs8gFqrtR73zmrBIFqxzd3Vm/avjK8UFSAV6as/ccEf8Ax/nhtZYfe/8ATA6HTeIH96YfJ4P6jNfTdTjf+IKfgkV+RzhNRPHCu5yTQFKoLO3wBQoWeAWI5OX9N18pAXbTWKNLaRIR2G+VwCT7HsPYBqsh25btVEk8C/5k+wx9PMGuvY1fsfqp9x7ffOG6f1VGmMioB5e3cqKI/wC19W0G/VtB3c/Tm7XNaHoA0XmSJ5gZ3aSoSxQmRvUFjO6hyTVEcYHTkYByt0nqHnA2jKykq26uSoXmh2uyaPPGXWGBGMIYIGEMA1w1ORjDXAsA4sANiwIZBkBXLT5CcCHbgSRA8EAj4OT4JGBDFAq8BVH2UAfyyZl/2+n2xqwg2BFNEGUq3IIII+hFHMnoXhbS6Mf+nhVW93PqkP3duf0rN2sVYHPT+FInklk3yq8pu0faUBADiMgWN1cnvzxWZfUPBiIztAh9Y772kewoAAeR6jBoWRbHtxnbhcRGB5d0fw/1CKBoyI1O43TBVeqFrtFmwLJYi6rJYfA8ksrySymLcqJ6NplITtdDZGOw2rfA5N3no8keRCHA8gaotSyAllSVowxqyAxWzXF4evWpCR8hh+gP+uU9WblkI95ZCPzfcP6jL+sbcEf5Wj9xgbMr3CSP7hP/APOU9Do0ZRuF2Py+cLRvenZR3AYfqOMDouoDQpRFpSt8g0Dz+RB/PA51G2RPsXtNOFr22yMq/wAgMswI0rghT35rtQHJPwPrm70vTRtG5ZbCzSb27ii5O0ge5+MmhK8pGoCcbyPcgn0/64DaDTBfV7+x+n++WHN4mPxkOm1CyduU3EWRW/b3I/w3+v27gEWtDb9t0p27v7x9yPp7X7/pg6nUFULKNxr7gf4j8j6DLnh/Qibcd9EyXtHBIPam7KaH375oboDHJEB64QzQzSKyKlXUc7gbbU3RNj0j3XkKDwSrsh0zDU6sKx8yUARwFwAWVQuwuq2eeeeSeAS6jqf3No1dGnk275JpGYrGiCj5Z53Ss/xz2vjbnQeEuglI/NhaMCQA7B6jYARiJQzBgQp/XM/r/UtEY2WXb50EgBik3o4l2915G8bW3ULBHOBjT9HneQyrG24F42bcshmWIIBJYcbN2wCqZqBruSdrp3Xj+7xuVdlPDxxHcUW/xbKB+LAsj9creF4jNBNNpCzOh2Rxy2m4DaxTbx5ZYClNUDRoi8x+m9Yl1bPLEq6Xa22cty1gUSdtEtu+n8NVzgdF1DTtJMmoOoMMX9ntUgM0clOSOfwsQy8kWCv1zf6VLLTCXyysfp3oTwFsBpL4Fge3btz3zy/rLajSSl5mZ1nAZa3eSpO0o6o/pkIKBjTA03Yc1s6BhqIYpdSzaohkCoE4Vm/iZU/iFcEsRgekVYBHIPYjkH7Y4GYvTjHD6iBp1LBNpcbHsWCR/DJYPPvzd8HNqNwwtSGHypDD68jjAfHGMTjjAK8WLFgNLkJyeUZXOAsWLHwBIwayQjFWAynDGDWOuAYOIjHrKnUOpRwj1n1Hso5Y/l8fXAs1kOo1aRglmAI5Avk+9VnPTdYlluvQvwDz+Z7/ANMGHSkmz+ZwONg8OzPbOUQsdxAtuT3+lfnlv/ogVRG0vNlvw8gfQXznWvEgHDx37AkGz7cA3f6/bKmkDKxC+Ui9rA5J96GBlafpcKcCRxYFkr7/AKZT0XhiGBneLUM2+tyPRG4diOxHH3zqI9Qu+vPF96pf58ZJqfV2dGHvxz/XA57p/TXiWVSVZZXL+kkH1VYP04GHpuioFKMSFI42sQwPudxFtmxGo9q+228ll0II5FflX8sDitaGhYpIryIKCFBu3/BlA5BHbb24vn2vdBMMkohkZ4iVO0FQGZjfAJPBNGuOazV6npFjjDBaCuCTx7gj+pGZs7wsjeY681tphYo7l8sdyQ3v9MC/0qVIA0ieY0ASVljj9Tzsh2xgHi7KufoF7gcZtdE0/mQNPIAZ5E2SBeY1H/42ugaJ23RPGcrofEqw6Zk2VLsVU52hkUgBRZuPgMbFgm867wz4iSTTkRo7OpO2MDuxs7Q34QP8V1gc/wBY6lPokiTTKvlBW8xSwUFgRYQAWD73+G25rK2k6QepbpZrWMQtAKb1FyFKvXyhAAJ+CORWTftG1H7ro2kem1EjpuZR6VBPKgntGBxXuST75sdB6qI4QzlI4iqSc0oj3jkNyNoJoj7nAwYJW6TDJFIxLyy/2Mq+WVVEoJLMGkUqDu5q6r3zK/d9KdNUE246eM75wrL5kYY3QvewBYncR7GhyTnY+OZtKdMI9S8KlnBjDMFO4+nevcggG745A5zj9YdKYJtNM/lTDaiCWVo4F3cbwyAbgRZt/mvrgdT4P1i6sJEx3ppAioCm4SMq0krO1g+kghVBI7k5jeN/Dsccw/d3MYn3Bo0YptYV6otnPNkso9PHtzdnw050qlAIkmiWPT2qsY23KRE7UQG3FVtgRy9e4zJ6B4hbVlINRJc1maGRFEfqoXC4HFH2PfisAvB1htRAi6ddSqgglG8iYJIpYzAfhtWUbqJG4n2ztfBDoYZVRPKKzMZIe5hkZV3LdmwSrNY4N2O+eeLqSvXYv3bjzyspUn8HoZZ43Pv6kYg/Ue4z1nRSA2y935PHIYCiD8/7HAtEYsa8esB8WKsWA8mQNk7ZC2AONjHFgFePeBeOcCQY9YCnIOo6ny4yR+IkKv3Pv+QBP5YFbqfUitpF+LsW/u/QfJzLGkB5IsnuTyfzJyWGP/hyasAIYcUktgr5LMPrwMmAxp4FcU1mvqR/TAyp2r/7CD7v/T1DMfqfS4dRXmotD4lnr81WTnOim0qKLWMsfi+/5k5GgY9oI1/8qOByOm6xo9Axig0rySkW3lxMx55HrY2R+Zzf6d1kSr/bQNGSeQ4UkfHYnNNtC7jlo1+ioB/kDjJ0Ee7n8l/3wLOmjVR6TQ/IZYfUxILZ1A+pGVo+hRD8TOfs5UfyzlfFekilHk6f0yd/MDMSvBonntdWPrgXPEfiXTtC4Vwa7V/Ew9gPfOFi66vmbaYC7Hp5qud1e188/OcdFqHSUiQlipZTZuiGINZv+HOtLptUs7i4+UkHyjcN+Y4Yf+IwNSHrCFdznYt+p243N3IUe4HA4yTp/isxv5sJZD2UjsR3p+NvPwc9F6s2m1KJGroSXjl2/iBjaiwdf7rLfHYnPMup9Ll0ut8uenTUDfAb9LEGioB4vsCP/HA6TpvVB1Ey+ZIXm9JSMxmSFFSjuiC169w53E/1yfxF0xJVTR6UvLICGnZWXYlUQZpCPSbF0PVxQFZg6ZzCX7KVSRGBuwxjalYLz+Ln653XhlEh0cYWKiwVyHUoBKVtlcgFnew3Cgk9zXfAo+JOjj9yWJ/KaQJYaT2hjFuAzcgcgWOfUOPjipNKdTGYyWZ0jZI5OeDXmJHKfqEK/wDuBzpvG3TD+7efKBLMdREgPAEUTMFKRpze73BJ/Fd8DMF9b5MM0SwzJuLKs9oyvK/BfYaKgGlBtrr2wNXp3TZl6ZaOYmMOn8uQsCSVXdfY7V3lFHHbn2yn4d6NHF1J4JN1pKFSmBXcyCVS7Hn+JaA9z7e+p4V66dUkizUqrGiiIqixrtBWkLEl7J96HAAHBOcb4o1W3qccMZMSo8CmQCju3C2HyFUhfrs5wOi8WwaiLrGmndwYw9Qn8ITZXmRMfruLAn2J+DnrcEgZQ3Fm+ffgkc/XjOU65o49VGiTkBWlhClQfM866tTdC1Lg9+CfjNPwn0htJp/LklMzli7ORtFmgAq2aAAHvzgboOEMEYWA94+DiwHfImyRjkTHAE4gMVYS4DbcVYeLAEDMfxPLsjjb2EgBPsNykAn/AJ75uVmf1/TCTTSKRfpv7Ubv8u/5YGbppLydj85zml1zoNrj1AVuHYj2J+OM0RI3dhXA7nivkYGh5vxjrIP1yiJsq6jqIWyzKoH1wNVp/rjeffGYej14msxkuB/dBP8APthTdSWM07qp/ug73+21eP1IwNjzwDwf88abqQA+a9+w/XtmPGjyeqOGRhyN0g219ksCvufpjTdPAYmSQuw4RY2IAutxP6ngfzwJNZ1KWWlivnkvR2KBZ4P5Dv8AOZ+udY0oe/d+ATZ9TcVwLyXWz7QERdoX6kAc3dUL9uDmB1OQsKJNdlB2jgUQQo5PJPf4GBwPWyonmbsPMbb9QQD/AFJzFl1Bbg9vjNDxKjCdr7GiOb42gD+mZOB3PhTrOhKRrrX1SSxDZDJCImVUu1H/AGy9gk8WRwOPbO78QdQLHTaiHZN5chSNmicPGvlkOzNvPwG7L2zw66IPuM9d8Na5ZoF86LdGdrxWGRJJEBjZCV9LE0wojuAfcUHU9PR2RwyFo3ihjV40WS9qtuO2iync38Q42/UnJ9Np49OpKpq55qI3NHtNdwgdwqIvHZe9WQTznCQ9N08Ek0ul1GrgJsxxfjBY1QZg4vm+Hvgd7zWh8WakOCSrKCCY6CgiqI3hSR7mwPfAg8TnVsEXUkqsgd/JXbtjsgR2ymmYeqiAOxv2zM6gR5ayzMZCFARWPp3EhGFfVqN39O2Hq9XJqJ3lkVFdiPSH9IVQAot6r9e7H5zP6yW2oki+WfMjJBZaVfNI9RPHwawKnRekn/qCwy+oI1qlL2KmRAvNEeoH44OX/Gfh2T97TYFqR41Ug3skZgDuBr6G/v8ATLvgLT/22s1su2RlOpWMgXGSgDNIpP8ADyqj4DEZ1Xhzoj6mSc62OUIW08kL7iivSAkAKbFMParwLvhTpv7wy6mVnPkyyiFLqPc1b5Kq2NlgOaH9OzCZDpdOsaBI1CoopVAoDLC4CrHrHrHAwA2YsPFgRtkZU/GTs2AWwIwhwguODj4CrHAxhhjAVYqx8WBxWr0/lyNFwQrUOedhAdLFc+49u2T6OC0IRxV3tYWB/Pj3GY3iXxLFJ1UaOMetVIeW+PNVd4jr3pR3+eMlj1BX8Qrj1GuSBdX/AD+MDoDokKn0qT7kjdzXcjIhp1+Ix81HY4+e3zmeddwKKrfahRv+XxgR6odmcn3PFWT/AMP0wL+odaIJPwFJtSL4IG35xQSxxcqqIaAugCRZofN8/wC2Z7axe6C/8RI9z7X/AM7Zm6rVkrQrfY9RPHFH+df6fGBsydSaQHbZokUaUH2oD3/PMXVarYlg23agSFW+L+v+3cZRl1LsKB57mq2gD3Pue38spagt6S/K1YQFQDz6hfPPuCcBvUzMd5JJ4NXZP90WR3rv9BhJElMR24vcQWb8V23t/PJkUGPcXo+4HtQrkn8/b/LOd671wfgSiaPPFAEnnj2+/JwOY8TanzHWuwsD6C+B/LMiNbIGXNfXI+D35F2O/wDIH88po1G/g4Gr0PoU2tnWGBSzE8mvSi3y7n+EAf6Z9EJ0RdPoYtNGAVjULuYCj3LsQePUbNH598rfs00aRdL05WLymeMPJ23OxJ9bH3sUR8AjOpXA8f61DCkp/tfLJosjxyrHzwCC34b+nH0GNoOlvKGIIWNe8rH0Vden3f8ALOr8aeBzqWbUQFTqPT6ZGYRuB/Ce4BA7e1/rmd0Lwzrh5j65kEKjcmn3STBSo7qyuz1W7izyRxwBgQN4OVoWE7OgIoEgeYxP4QIzwvtwbP1GcP4314lbTaIMoMFRzSvS09hdrMeSEA5J97+M6LwRo+ozy+bpx5WmXeYxqtzRq/O3Yt7mI3E2ABxRza6F+yKJH8zWTNqHsnatxoSTZ3Ny7c2eCuBf8OafTy6efT6Jw0ccY0yOnqoyDdLMSeDyd312Z3tD2yv0/QxwRrFCixxrwqKKA+v1P1POWcBVj4OLAkBwwMjXJlwBIxYWLAqscDHY4AOAWEMQwhgIDDGIDCwGrCReR98WOvfA+TddrpI9dJMCRKuod7/xeYSbz2HpvUE1cSyxnlltk3H0D+IUCeAb9vbPIPGG3/qGq8s2h1ExUjtRkJ4+mXfDM26Nk/jj9aEcGjweb4o/1GB6w2mYDm6FE+7WO3Yj57YyRtYU12BqqPHtz7e+clpfE88ZO5/NXt6wN31Fn2/0yY+MG4uNdo4qiD8+7HA69oVraa5vn3X2LG/6ZTlj3E/h7gEsCaN8gmvfk38DtznLN43IUf2C2Ad1sxBPsV9XYc97zO1nimZjaKkYscoLY+3drJP2wOu1Gl4u91BiSoJWhwew+55POY3VOqQRoQHG6q2qL9qO5r7kAiuazk9X1CSTh3ZvoST8Vx/yszpbP/Oe/YfreBqdV8QPKNqgInHHb869/pfz2zKQfPN837n9e+CP8sStQ/574EZhLs4HcIX+lItn+Qwug9Fl1k6wQLuka+5AUAclmJ7ADLXSomaSQL3MUi9r7r/oD/POt/YTDfUXb2XTvf3ZkA/zwPc4kpVFAUoFKKUUKpR7DJVGPWGowHVMRTCXHwIiMYLktYtuAAXHKYYGLAj241ZIcEjAZMmGRoMkGA+LFj4Gc2MMWLAkGEMWLAMYhixYDnK/U2I08xBoiKUgjuCENEY+LA+Q3zU8Mn/1A/8ACT/4E/5DFiwOlkUfH8WUZ/wj7f6YsWBWlPA/57ZX3Gh9x/lj4sAJv9Min4cV8IfzNY+LAiBwV7/n/muLFgdL4K/G32m/lAwH9T+udJ+wD/v6r/8AVH/8zixYHtQwsWLAJcQxYsB8fFiwHxHFiwGOMcWLAdMPFiwHxYsWB//Z"/>
          <p:cNvSpPr>
            <a:spLocks noChangeAspect="1" noChangeArrowheads="1"/>
          </p:cNvSpPr>
          <p:nvPr/>
        </p:nvSpPr>
        <p:spPr bwMode="auto">
          <a:xfrm>
            <a:off x="114300"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702" name="AutoShape 6" descr="data:image/jpeg;base64,/9j/4AAQSkZJRgABAQAAAQABAAD/2wCEAAkGBxQSEBUUEhQVFRQWFRQVFBUVFhUUFBUUFRQXFhQVFBYYHSggGBwmHBYXITIhJSkrLi4uGCAzODMsNygtLisBCgoKBQUFDgUFDisZExkrKysrKysrKysrKysrKysrKysrKysrKysrKysrKysrKysrKysrKysrKysrKysrKysrK//AABEIAMIBAwMBIgACEQEDEQH/xAAcAAABBQEBAQAAAAAAAAAAAAACAAEDBAUGBwj/xAA+EAACAgEDAgUCAwUHAwMFAAABAgMRAAQSIQUxBhMiQVFhcTKBkQcUQqGxI1JiwdHh8BUzciSCshZDU3Oi/8QAFAEBAAAAAAAAAAAAAAAAAAAAAP/EABQRAQAAAAAAAAAAAAAAAAAAAAD/2gAMAwEAAhEDEQA/APV7wS2JjkZOARbG3YJONeBJvxB8jvGvAm8zF5mRYsCffj78gBwrwJd+PvyG8W7An3YQbKwbJA2BLvx9+RA44wJg2FvyIYQwJA+PeR4V4BbsQbAvHwDDYrxhjE4BA4t2R3ivAO8W7AvFeAd4gcG8YnAJjjXgXhA4DEYsfFgU2bIWbHdsgdsCQvi35X3YQOBPuxwchXJEBPbAO8Hdglvr+vGLAfdj7sYY+A4bCvAGFWArwwcjrCBwJQcMHIwclXAIZIMxup+ItPpwS77iONiAs5awKA7e/Juh75514n/a5IJimhVSgXl3QlmagbT1cAcjkc4HsAGMTnzPN451srgySsw9g/4R8ULrOk6Z4y1AX+zmKt7IX9NjuVVzV++0gj64HuV495yXgnxf++XFMqLOncxtaSAdyB3RvlT8GjnWVgPuwS2InBOArxA4xxYB3j3gXivAO8WRGTEJcCSsbBEmGDgFix6xYFBhkDjJnbK7tgCcZBZoEX8X7/GZXiTXvDDcSlmJANdwo/ER9a7Zc6p1TTxw+aTtsDbQsnix98DF1eqabUGDzSmz1gKxRmRAC5YiiPxAZZ1XiiPhEBLblBO4eWQQR6pL9Isj9M5+KCd521D6NXZ24EzDaqbR6igBO7gHafvxlrrzasIv7rpISjgebOArRIAzFlKGtlEk83+eBBJ09p5GmdU1EVktslYgKiKtElQeD/BXs3b33IfFcKUH9AuqKkAGuACaFe3NVx98z/D3Vf3PSlZEQmSR2jCOERg4s0f4RYbkmu1fGY2h8zVwyKhEKh7XTkARs6hty7q5BNepaYc2poYHo2j1QkUEKy7hYD7d1fPpYj3Hv75YIzk/AokkiAMtKF4CMpfg0dz1RAoDjvxzRzrIY2Cizur+Ku/wTXF18YAjCvGY5GTgEXwd+DiGBJJMQpIG4gEhRVk+w5zzvxn+0aWECIQPCxVjJuID/wASpsKntuWyfgEdznoQOeK/tN6JKEOqkaR7cJ/hU0OSv8IrtXuP0DlB1iWVmZnJs8j/AAWaWz/D24+uUtNGHWy1bQOexocm/k9/0ynCtML7NQv4vvm06eUFj5t1v+G1VyRV+zcDv9cDMm1CEMOb/hY1882DkEeoau9k8Dk8fUZodM8PyTjePTHuCbyDW5uE/K6v6Z6L4Z/ZW8TeZqitCioXk/ngcJ0TWS6TULKpKECrBIscGvt2H559CeB/FC62AbuJ09LqeC4HaRP7wIq67H8s8w/aX0xFgQxKBsfb9/k397GY37OdK/8A1DTsljY25gBuDbRQBA4/iv8AX6YH0UcbGOPgMcG8I5ExwHd8Hdg4hgMcWOcbAcHJY3yLHGBaD4sjBxYFOTITliUZUnW1IvbYIsCyL9698CjDNHPCQ9DcAUJB9JI4qvj755/1WSeab92G2433Fr9PpAO5ib9I/Pv752za6SCBo545EjUgLMnKbSa52nco+44vOGGtOn1vnOCscjOLZSweNwaAserijx8YHUaXW6sagxSwkAjekyHfFfBp22ijZrtzWcd4ziMmtAV7iEKhVD7o1kZm3nb2LEC+fgfTM/xJpXl1AmMcogIpY5jflSMq7Rss7QTdfSvpkEFDsajT0r7AkfjkPtXFfkfnAtR6QX70BwLIs9h2++df0TRoybXQFeNotgRx3BB4PfORTU0QaI4B5BHF8GvjjOhgEpUPCRXejY7/AAcDcmMuiKSaSL95jUkSw+kTrGRu47byGFhuSeARxebui6imoA1kDyFZAieUw2mFgzLLvU9v4b7j0WO+c707qLRQzz6ghVUEMLvbQAsf+7+ZyTT9UTWI0aEgSp6ZF4lTgFH5HI57H64HSP1mISKgV5asSGMA7CACCRYLd+QoJH64P/VFaVVjSRkaratm2/enolR7n+uc9B1dtJ09PNkUGPYsj8gAecFdiu00xF17WeDljXeMo+FhjkkYre0fgXd6gOObIHx88g4HU6pQigg37UO5OQwyBhf6g9x9CPbPOtH1XWea0tLtNKIySWHc8qQG96FXmpq/Eex4JTGrITtMscjbkJQuY5UZQCpW69RFgdjWB2wzM8SdI/etLJDe0tTA8fiUhgD9DVfnmenjbSXTMy/cA/rRzT/+oNME3mdAPqfUfoF7k/QYHz1B0l/3iWFxtKFgwI7FXKcex5B5vLsPhiZpAaZ1/FZ9Ipe3N2f0zqes6ZX1bzxHifzNvHPEhYMQe17h+mZWn6pqdNIgR3ffJsCyoGUuCLq2tR6h9ODgdtouhAaV44iCdgIQsGTzVKuDzRAbaLA7/OTr4im2CELIpFgKY97jvX9rdV9Stn75DpPEJaPzGj2lVtu/A+na1ynqv2kJEoX93c7ydjmlVyKuvf8AiX9RgVvGBYaYemyNo7WCSTd39zzlL9jyO3USQlIkchYn+G6WlHsbI/Q50ml1qdQ0UwCeto5Ko7lJ2Hbtb5vNP9mvQzpY5AwG4kWfqbZhfvXGB2+PgY+A5ORNklYEi4AXjXgnGwCJxYGOMArwgcDDAwJBixhiwK5bM/rXU000JlcEgEAAVZJ+/wBj+mW3OU+p6BdQnluSBuU2O/HwfbAZeo+dp+IgyyJ6RvWiCPT+IV+tZw3XZv32IEbfOiYGbT/hE4HpJUj7WCASDf0OafiXRz6Hy10QZgTzuJceWtbhtPAofHfOZ6brmhmWVVBIJsHgEEUVvuO+ACxHVSMDviUutxi9/mBGuy3N7UJN1R29svf/AE8Y9t+W67d6bgwVQtPcigigBXY9yuQ9cbTzOdWC8GpEYS0/7ZIK889+NygHuK47VqQ9Qj1DFSpk3RmOGIBtrhGUM8gIBr3rkEp70MDP6NotPMJ5m84r5nMkbRjY0h3WI9tEBieASQO93eLQyDTt5JcGl4J9LEAkAkH6AHj5yKUGPXnTEFxqaLRKwULsVBvf2APPfvVe+W9f0mKJ4FkkVxHe2BQzMXIrk2Wfv9L7m8Ct4qkWbRNACoa7FsPW3mBlA+vcYXh/TtpI4xqQIZBA5AZk3OEIv8DG6sDnn1ZGvvcDoA7eWkgq6FMDySOGr1eqmBrm8k6zoml1cGrRgItPp431AmtAAGZwFaiGNgngV6V+cDP6FrSdJqotSWAMcwk3+l/WdxdQw5AY2OM5Pq3Tm0oVkctE1skw4sjgg0fS44FfSxYz1zxxr9KupSGYBkaMmUuAY4omsF1BF3xfBHbizxnGa7ogaFdLGkjRSkSRPIjRFPLJBbb2PoJ2i7IbkCrwIuieMS+mYuBJNCjgSPdlHHAPsfwnnuFByDz2lCvJQ9NIg/CinkkfLMfUSb5PwBmJ1Dokuj/7TrNBLSMUIsg+kKynlT6iLH97NpDWBXl01cmqH/OctQAVY4GDIt9/yGRaP0ryRRPB+MC9odQd6qewuvpdf6Z2EPQopELvIVFW3YD9c4ObUkOgStt+on34JofyzZfWkxjljH3IUWD969h3/MYHUeE41ImqiNtC/wC6OK5/5zlxOjwO4KPsKG9gVfSSANyWLWwB2zmel9SZFcRSQDcOfNfYFFcNXdh9AMXUJiXV4JGlmVQJmSN1jqrXuKA70OSb+mB2SKkR9AAVFJ9h7VZrNLocqmBWQk3y11Yf+JTXweP5++cE/UnZdpsGvV8fb/nzmj4V1siThACyyfiUUdpA9L8n4sH6fYYHfiTCEuVbxi2Bd8zAeTKwfCvAO8Y4JOMWwDGFkYbC3YBjCXIryRTgTAY+MDiwKDjImOTzLlcjAo9RHnEpIxAABHJUVXclSCRYPBNZ591IOZXpI9QFC/2kcyRCSyx4VmrcAvu1/QjPSnjB7gH7i85vrHhdZJmmhIjmda3MC6KVqisYIANXz9MDnei9GGrhklmhkihW/LRwVLilJldjXb1AACvfnLvSOmL0ycSuHXfHsCL/AGkYAtr8x6IayTtAAF5d6r1SWGAQu8LylQndrb1ACRw3Cr3Js/a85TxN13XjywomKahN8YKxsTMaMgjCANsUMPxC7v2GBv8AXNfoNS6sPPkcHcfLcxJuUD0SOeNo5PHI+vbMzwv1ODRLJPPJCnnO5jBQmbydxC7DZcxn2Pauco9X6VOIQaJ2RmeZdkjbSsagDhPKLEL23d+e/bl9FGja1ZCksgMiMWmId+GWyFX8R71u44qjgdzoEn1k7zbmi0wZnTfHsV5ZDtG4vy4CBPw+/Ay31zp088LwholBLI7WXj4VgdrekE9/bjb88Zo6rxBp4p1gTdqJiRvfuIwaPJqg1V6VA78kZc6Z11NRJKphaNYlUo7lU3EswdaF7BQU88/bAq+HvCsUEMDv5jO1MS5RfQApp12jn7kn65vdYRYmDoiDbudibFBEbnd9TQ/PMfXmXVboo5ESAelnjPmTE0CyC/SgFqbN3fbKXi3rFTxadgrI6h3jU28iCiFduAkdkE8gntgZXibqcc6wFAbKtIVbbuQEgKTRO2zddr23yMwNmarusspPNEcX3oADjgUPgfGQaZtsm0/JXn+WBSVbzOhLUynja1A/c3nUa7p9Hco9Pc/T6/bMfVwjY1fN/oBgRdOi3ShSeyO1+17kH+ZzQ0QMT/4CefgfX7ZQ6JyWf6AD72Sf6DNpJweDQ/3wLfTtDMl+WrMATVs1KCDwATVcnt85qaiYxRHfQLHke5NVmImukj9MMjWeApG4fz9snOhdvXPLvav4V2j7KCTWBB0/VI7MOdy/iG1qs8gFqrtR73zmrBIFqxzd3Vm/avjK8UFSAV6as/ccEf8Ax/nhtZYfe/8ATA6HTeIH96YfJ4P6jNfTdTjf+IKfgkV+RzhNRPHCu5yTQFKoLO3wBQoWeAWI5OX9N18pAXbTWKNLaRIR2G+VwCT7HsPYBqsh25btVEk8C/5k+wx9PMGuvY1fsfqp9x7ffOG6f1VGmMioB5e3cqKI/wC19W0G/VtB3c/Tm7XNaHoA0XmSJ5gZ3aSoSxQmRvUFjO6hyTVEcYHTkYByt0nqHnA2jKykq26uSoXmh2uyaPPGXWGBGMIYIGEMA1w1ORjDXAsA4sANiwIZBkBXLT5CcCHbgSRA8EAj4OT4JGBDFAq8BVH2UAfyyZl/2+n2xqwg2BFNEGUq3IIII+hFHMnoXhbS6Mf+nhVW93PqkP3duf0rN2sVYHPT+FInklk3yq8pu0faUBADiMgWN1cnvzxWZfUPBiIztAh9Y772kewoAAeR6jBoWRbHtxnbhcRGB5d0fw/1CKBoyI1O43TBVeqFrtFmwLJYi6rJYfA8ksrySymLcqJ6NplITtdDZGOw2rfA5N3no8keRCHA8gaotSyAllSVowxqyAxWzXF4evWpCR8hh+gP+uU9WblkI95ZCPzfcP6jL+sbcEf5Wj9xgbMr3CSP7hP/APOU9Do0ZRuF2Py+cLRvenZR3AYfqOMDouoDQpRFpSt8g0Dz+RB/PA51G2RPsXtNOFr22yMq/wAgMswI0rghT35rtQHJPwPrm70vTRtG5ZbCzSb27ii5O0ge5+MmhK8pGoCcbyPcgn0/64DaDTBfV7+x+n++WHN4mPxkOm1CyduU3EWRW/b3I/w3+v27gEWtDb9t0p27v7x9yPp7X7/pg6nUFULKNxr7gf4j8j6DLnh/Qibcd9EyXtHBIPam7KaH375oboDHJEB64QzQzSKyKlXUc7gbbU3RNj0j3XkKDwSrsh0zDU6sKx8yUARwFwAWVQuwuq2eeeeSeAS6jqf3No1dGnk275JpGYrGiCj5Z53Ss/xz2vjbnQeEuglI/NhaMCQA7B6jYARiJQzBgQp/XM/r/UtEY2WXb50EgBik3o4l2915G8bW3ULBHOBjT9HneQyrG24F42bcshmWIIBJYcbN2wCqZqBruSdrp3Xj+7xuVdlPDxxHcUW/xbKB+LAsj9creF4jNBNNpCzOh2Rxy2m4DaxTbx5ZYClNUDRoi8x+m9Yl1bPLEq6Xa22cty1gUSdtEtu+n8NVzgdF1DTtJMmoOoMMX9ntUgM0clOSOfwsQy8kWCv1zf6VLLTCXyysfp3oTwFsBpL4Fge3btz3zy/rLajSSl5mZ1nAZa3eSpO0o6o/pkIKBjTA03Yc1s6BhqIYpdSzaohkCoE4Vm/iZU/iFcEsRgekVYBHIPYjkH7Y4GYvTjHD6iBp1LBNpcbHsWCR/DJYPPvzd8HNqNwwtSGHypDD68jjAfHGMTjjAK8WLFgNLkJyeUZXOAsWLHwBIwayQjFWAynDGDWOuAYOIjHrKnUOpRwj1n1Hso5Y/l8fXAs1kOo1aRglmAI5Avk+9VnPTdYlluvQvwDz+Z7/ANMGHSkmz+ZwONg8OzPbOUQsdxAtuT3+lfnlv/ogVRG0vNlvw8gfQXznWvEgHDx37AkGz7cA3f6/bKmkDKxC+Ui9rA5J96GBlafpcKcCRxYFkr7/AKZT0XhiGBneLUM2+tyPRG4diOxHH3zqI9Qu+vPF96pf58ZJqfV2dGHvxz/XA57p/TXiWVSVZZXL+kkH1VYP04GHpuioFKMSFI42sQwPudxFtmxGo9q+228ll0II5FflX8sDitaGhYpIryIKCFBu3/BlA5BHbb24vn2vdBMMkohkZ4iVO0FQGZjfAJPBNGuOazV6npFjjDBaCuCTx7gj+pGZs7wsjeY681tphYo7l8sdyQ3v9MC/0qVIA0ieY0ASVljj9Tzsh2xgHi7KufoF7gcZtdE0/mQNPIAZ5E2SBeY1H/42ugaJ23RPGcrofEqw6Zk2VLsVU52hkUgBRZuPgMbFgm867wz4iSTTkRo7OpO2MDuxs7Q34QP8V1gc/wBY6lPokiTTKvlBW8xSwUFgRYQAWD73+G25rK2k6QepbpZrWMQtAKb1FyFKvXyhAAJ+CORWTftG1H7ro2kem1EjpuZR6VBPKgntGBxXuST75sdB6qI4QzlI4iqSc0oj3jkNyNoJoj7nAwYJW6TDJFIxLyy/2Mq+WVVEoJLMGkUqDu5q6r3zK/d9KdNUE246eM75wrL5kYY3QvewBYncR7GhyTnY+OZtKdMI9S8KlnBjDMFO4+nevcggG745A5zj9YdKYJtNM/lTDaiCWVo4F3cbwyAbgRZt/mvrgdT4P1i6sJEx3ppAioCm4SMq0krO1g+kghVBI7k5jeN/Dsccw/d3MYn3Bo0YptYV6otnPNkso9PHtzdnw050qlAIkmiWPT2qsY23KRE7UQG3FVtgRy9e4zJ6B4hbVlINRJc1maGRFEfqoXC4HFH2PfisAvB1htRAi6ddSqgglG8iYJIpYzAfhtWUbqJG4n2ztfBDoYZVRPKKzMZIe5hkZV3LdmwSrNY4N2O+eeLqSvXYv3bjzyspUn8HoZZ43Pv6kYg/Ue4z1nRSA2y935PHIYCiD8/7HAtEYsa8esB8WKsWA8mQNk7ZC2AONjHFgFePeBeOcCQY9YCnIOo6ny4yR+IkKv3Pv+QBP5YFbqfUitpF+LsW/u/QfJzLGkB5IsnuTyfzJyWGP/hyasAIYcUktgr5LMPrwMmAxp4FcU1mvqR/TAyp2r/7CD7v/T1DMfqfS4dRXmotD4lnr81WTnOim0qKLWMsfi+/5k5GgY9oI1/8qOByOm6xo9Axig0rySkW3lxMx55HrY2R+Zzf6d1kSr/bQNGSeQ4UkfHYnNNtC7jlo1+ioB/kDjJ0Ee7n8l/3wLOmjVR6TQ/IZYfUxILZ1A+pGVo+hRD8TOfs5UfyzlfFekilHk6f0yd/MDMSvBonntdWPrgXPEfiXTtC4Vwa7V/Ew9gPfOFi66vmbaYC7Hp5qud1e188/OcdFqHSUiQlipZTZuiGINZv+HOtLptUs7i4+UkHyjcN+Y4Yf+IwNSHrCFdznYt+p243N3IUe4HA4yTp/isxv5sJZD2UjsR3p+NvPwc9F6s2m1KJGroSXjl2/iBjaiwdf7rLfHYnPMup9Ll0ut8uenTUDfAb9LEGioB4vsCP/HA6TpvVB1Ey+ZIXm9JSMxmSFFSjuiC169w53E/1yfxF0xJVTR6UvLICGnZWXYlUQZpCPSbF0PVxQFZg6ZzCX7KVSRGBuwxjalYLz+Ln653XhlEh0cYWKiwVyHUoBKVtlcgFnew3Cgk9zXfAo+JOjj9yWJ/KaQJYaT2hjFuAzcgcgWOfUOPjipNKdTGYyWZ0jZI5OeDXmJHKfqEK/wDuBzpvG3TD+7efKBLMdREgPAEUTMFKRpze73BJ/Fd8DMF9b5MM0SwzJuLKs9oyvK/BfYaKgGlBtrr2wNXp3TZl6ZaOYmMOn8uQsCSVXdfY7V3lFHHbn2yn4d6NHF1J4JN1pKFSmBXcyCVS7Hn+JaA9z7e+p4V66dUkizUqrGiiIqixrtBWkLEl7J96HAAHBOcb4o1W3qccMZMSo8CmQCju3C2HyFUhfrs5wOi8WwaiLrGmndwYw9Qn8ITZXmRMfruLAn2J+DnrcEgZQ3Fm+ffgkc/XjOU65o49VGiTkBWlhClQfM866tTdC1Lg9+CfjNPwn0htJp/LklMzli7ORtFmgAq2aAAHvzgboOEMEYWA94+DiwHfImyRjkTHAE4gMVYS4DbcVYeLAEDMfxPLsjjb2EgBPsNykAn/AJ75uVmf1/TCTTSKRfpv7Ubv8u/5YGbppLydj85zml1zoNrj1AVuHYj2J+OM0RI3dhXA7nivkYGh5vxjrIP1yiJsq6jqIWyzKoH1wNVp/rjeffGYej14msxkuB/dBP8APthTdSWM07qp/ug73+21eP1IwNjzwDwf88abqQA+a9+w/XtmPGjyeqOGRhyN0g219ksCvufpjTdPAYmSQuw4RY2IAutxP6ngfzwJNZ1KWWlivnkvR2KBZ4P5Dv8AOZ+udY0oe/d+ATZ9TcVwLyXWz7QERdoX6kAc3dUL9uDmB1OQsKJNdlB2jgUQQo5PJPf4GBwPWyonmbsPMbb9QQD/AFJzFl1Bbg9vjNDxKjCdr7GiOb42gD+mZOB3PhTrOhKRrrX1SSxDZDJCImVUu1H/AGy9gk8WRwOPbO78QdQLHTaiHZN5chSNmicPGvlkOzNvPwG7L2zw66IPuM9d8Na5ZoF86LdGdrxWGRJJEBjZCV9LE0wojuAfcUHU9PR2RwyFo3ihjV40WS9qtuO2iync38Q42/UnJ9Np49OpKpq55qI3NHtNdwgdwqIvHZe9WQTznCQ9N08Ek0ul1GrgJsxxfjBY1QZg4vm+Hvgd7zWh8WakOCSrKCCY6CgiqI3hSR7mwPfAg8TnVsEXUkqsgd/JXbtjsgR2ymmYeqiAOxv2zM6gR5ayzMZCFARWPp3EhGFfVqN39O2Hq9XJqJ3lkVFdiPSH9IVQAot6r9e7H5zP6yW2oki+WfMjJBZaVfNI9RPHwawKnRekn/qCwy+oI1qlL2KmRAvNEeoH44OX/Gfh2T97TYFqR41Ug3skZgDuBr6G/v8ATLvgLT/22s1su2RlOpWMgXGSgDNIpP8ADyqj4DEZ1Xhzoj6mSc62OUIW08kL7iivSAkAKbFMParwLvhTpv7wy6mVnPkyyiFLqPc1b5Kq2NlgOaH9OzCZDpdOsaBI1CoopVAoDLC4CrHrHrHAwA2YsPFgRtkZU/GTs2AWwIwhwguODj4CrHAxhhjAVYqx8WBxWr0/lyNFwQrUOedhAdLFc+49u2T6OC0IRxV3tYWB/Pj3GY3iXxLFJ1UaOMetVIeW+PNVd4jr3pR3+eMlj1BX8Qrj1GuSBdX/AD+MDoDokKn0qT7kjdzXcjIhp1+Ix81HY4+e3zmeddwKKrfahRv+XxgR6odmcn3PFWT/AMP0wL+odaIJPwFJtSL4IG35xQSxxcqqIaAugCRZofN8/wC2Z7axe6C/8RI9z7X/AM7Zm6rVkrQrfY9RPHFH+df6fGBsydSaQHbZokUaUH2oD3/PMXVarYlg23agSFW+L+v+3cZRl1LsKB57mq2gD3Pue38spagt6S/K1YQFQDz6hfPPuCcBvUzMd5JJ4NXZP90WR3rv9BhJElMR24vcQWb8V23t/PJkUGPcXo+4HtQrkn8/b/LOd671wfgSiaPPFAEnnj2+/JwOY8TanzHWuwsD6C+B/LMiNbIGXNfXI+D35F2O/wDIH88po1G/g4Gr0PoU2tnWGBSzE8mvSi3y7n+EAf6Z9EJ0RdPoYtNGAVjULuYCj3LsQePUbNH598rfs00aRdL05WLymeMPJ23OxJ9bH3sUR8AjOpXA8f61DCkp/tfLJosjxyrHzwCC34b+nH0GNoOlvKGIIWNe8rH0Vden3f8ALOr8aeBzqWbUQFTqPT6ZGYRuB/Ce4BA7e1/rmd0Lwzrh5j65kEKjcmn3STBSo7qyuz1W7izyRxwBgQN4OVoWE7OgIoEgeYxP4QIzwvtwbP1GcP4314lbTaIMoMFRzSvS09hdrMeSEA5J97+M6LwRo+ozy+bpx5WmXeYxqtzRq/O3Yt7mI3E2ABxRza6F+yKJH8zWTNqHsnatxoSTZ3Ny7c2eCuBf8OafTy6efT6Jw0ccY0yOnqoyDdLMSeDyd312Z3tD2yv0/QxwRrFCixxrwqKKA+v1P1POWcBVj4OLAkBwwMjXJlwBIxYWLAqscDHY4AOAWEMQwhgIDDGIDCwGrCReR98WOvfA+TddrpI9dJMCRKuod7/xeYSbz2HpvUE1cSyxnlltk3H0D+IUCeAb9vbPIPGG3/qGq8s2h1ExUjtRkJ4+mXfDM26Nk/jj9aEcGjweb4o/1GB6w2mYDm6FE+7WO3Yj57YyRtYU12BqqPHtz7e+clpfE88ZO5/NXt6wN31Fn2/0yY+MG4uNdo4qiD8+7HA69oVraa5vn3X2LG/6ZTlj3E/h7gEsCaN8gmvfk38DtznLN43IUf2C2Ad1sxBPsV9XYc97zO1nimZjaKkYscoLY+3drJP2wOu1Gl4u91BiSoJWhwew+55POY3VOqQRoQHG6q2qL9qO5r7kAiuazk9X1CSTh3ZvoST8Vx/yszpbP/Oe/YfreBqdV8QPKNqgInHHb869/pfz2zKQfPN837n9e+CP8sStQ/574EZhLs4HcIX+lItn+Qwug9Fl1k6wQLuka+5AUAclmJ7ADLXSomaSQL3MUi9r7r/oD/POt/YTDfUXb2XTvf3ZkA/zwPc4kpVFAUoFKKUUKpR7DJVGPWGowHVMRTCXHwIiMYLktYtuAAXHKYYGLAj241ZIcEjAZMmGRoMkGA+LFj4Gc2MMWLAkGEMWLAMYhixYDnK/U2I08xBoiKUgjuCENEY+LA+Q3zU8Mn/1A/8ACT/4E/5DFiwOlkUfH8WUZ/wj7f6YsWBWlPA/57ZX3Gh9x/lj4sAJv9Min4cV8IfzNY+LAiBwV7/n/muLFgdL4K/G32m/lAwH9T+udJ+wD/v6r/8AVH/8zixYHtQwsWLAJcQxYsB8fFiwHxHFiwGOMcWLAdMPFiwHxYsWB//Z"/>
          <p:cNvSpPr>
            <a:spLocks noChangeAspect="1" noChangeArrowheads="1"/>
          </p:cNvSpPr>
          <p:nvPr/>
        </p:nvSpPr>
        <p:spPr bwMode="auto">
          <a:xfrm>
            <a:off x="114300"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 name="Picture 2" descr="https://encrypted-tbn2.gstatic.com/images?q=tbn:ANd9GcQin_60VluEyMBbe9UtvJ2nI8Z9P0L9hXGlAUl4loM36TBl2I69"/>
          <p:cNvPicPr>
            <a:picLocks noChangeAspect="1" noChangeArrowheads="1"/>
          </p:cNvPicPr>
          <p:nvPr/>
        </p:nvPicPr>
        <p:blipFill>
          <a:blip r:embed="rId4" cstate="print"/>
          <a:srcRect/>
          <a:stretch>
            <a:fillRect/>
          </a:stretch>
        </p:blipFill>
        <p:spPr bwMode="auto">
          <a:xfrm>
            <a:off x="215756" y="2175552"/>
            <a:ext cx="3168916" cy="2108771"/>
          </a:xfrm>
          <a:prstGeom prst="rect">
            <a:avLst/>
          </a:prstGeom>
          <a:ln>
            <a:noFill/>
          </a:ln>
          <a:effectLst>
            <a:softEdge rad="112500"/>
          </a:effectLst>
        </p:spPr>
      </p:pic>
      <p:pic>
        <p:nvPicPr>
          <p:cNvPr id="20" name="Picture 12" descr="RUEDA CASINO"/>
          <p:cNvPicPr>
            <a:picLocks noChangeAspect="1" noChangeArrowheads="1"/>
          </p:cNvPicPr>
          <p:nvPr/>
        </p:nvPicPr>
        <p:blipFill>
          <a:blip r:embed="rId5" cstate="print"/>
          <a:srcRect/>
          <a:stretch>
            <a:fillRect/>
          </a:stretch>
        </p:blipFill>
        <p:spPr bwMode="auto">
          <a:xfrm>
            <a:off x="5806611" y="4585128"/>
            <a:ext cx="3101083" cy="2067389"/>
          </a:xfrm>
          <a:prstGeom prst="rect">
            <a:avLst/>
          </a:prstGeom>
          <a:ln>
            <a:noFill/>
          </a:ln>
          <a:effectLst>
            <a:softEdge rad="112500"/>
          </a:effectLst>
        </p:spPr>
      </p:pic>
      <p:pic>
        <p:nvPicPr>
          <p:cNvPr id="21" name="Picture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84824" y="2229491"/>
            <a:ext cx="4866018" cy="2157574"/>
          </a:xfrm>
          <a:prstGeom prst="rect">
            <a:avLst/>
          </a:prstGeom>
          <a:ln>
            <a:noFill/>
          </a:ln>
          <a:effectLst>
            <a:softEdge rad="112500"/>
          </a:effectLst>
        </p:spPr>
      </p:pic>
    </p:spTree>
    <p:extLst>
      <p:ext uri="{BB962C8B-B14F-4D97-AF65-F5344CB8AC3E}">
        <p14:creationId xmlns:p14="http://schemas.microsoft.com/office/powerpoint/2010/main" val="29912611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chor="b">
            <a:normAutofit/>
          </a:bodyPr>
          <a:lstStyle/>
          <a:p>
            <a:pPr algn="r"/>
            <a:r>
              <a:rPr lang="en-US" sz="2800" dirty="0" smtClean="0">
                <a:solidFill>
                  <a:schemeClr val="accent1">
                    <a:lumMod val="40000"/>
                    <a:lumOff val="60000"/>
                  </a:schemeClr>
                </a:solidFill>
                <a:latin typeface="Meiryo" pitchFamily="34" charset="-128"/>
                <a:ea typeface="Meiryo" pitchFamily="34" charset="-128"/>
              </a:rPr>
              <a:t>Tour Description – </a:t>
            </a:r>
            <a:r>
              <a:rPr lang="en-US" sz="2800" dirty="0" smtClean="0">
                <a:solidFill>
                  <a:schemeClr val="accent1">
                    <a:lumMod val="40000"/>
                    <a:lumOff val="60000"/>
                  </a:schemeClr>
                </a:solidFill>
                <a:latin typeface="Meiryo"/>
                <a:ea typeface="Meiryo"/>
                <a:cs typeface="Tunga"/>
              </a:rPr>
              <a:t>CUBA </a:t>
            </a:r>
            <a:r>
              <a:rPr lang="en-US" sz="1800" dirty="0" smtClean="0">
                <a:solidFill>
                  <a:schemeClr val="accent1">
                    <a:lumMod val="40000"/>
                    <a:lumOff val="60000"/>
                  </a:schemeClr>
                </a:solidFill>
                <a:latin typeface="Meiryo"/>
                <a:ea typeface="Meiryo"/>
                <a:cs typeface="Tunga"/>
              </a:rPr>
              <a:t>IN</a:t>
            </a:r>
            <a:r>
              <a:rPr lang="en-US" sz="2800" dirty="0" smtClean="0">
                <a:solidFill>
                  <a:schemeClr val="accent1">
                    <a:lumMod val="40000"/>
                    <a:lumOff val="60000"/>
                  </a:schemeClr>
                </a:solidFill>
                <a:latin typeface="Meiryo"/>
                <a:ea typeface="Meiryo"/>
                <a:cs typeface="Tunga"/>
              </a:rPr>
              <a:t> MIAMI</a:t>
            </a:r>
            <a:endParaRPr lang="en-US" sz="2800" dirty="0">
              <a:solidFill>
                <a:schemeClr val="accent1">
                  <a:lumMod val="40000"/>
                  <a:lumOff val="60000"/>
                </a:schemeClr>
              </a:solidFill>
              <a:latin typeface="Meiryo" pitchFamily="34" charset="-128"/>
              <a:ea typeface="Meiryo" pitchFamily="34" charset="-128"/>
            </a:endParaRPr>
          </a:p>
        </p:txBody>
      </p:sp>
      <p:pic>
        <p:nvPicPr>
          <p:cNvPr id="13" name="Picture 12"/>
          <p:cNvPicPr/>
          <p:nvPr/>
        </p:nvPicPr>
        <p:blipFill>
          <a:blip r:embed="rId2">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sp>
        <p:nvSpPr>
          <p:cNvPr id="15" name="Content Placeholder 2"/>
          <p:cNvSpPr txBox="1">
            <a:spLocks/>
          </p:cNvSpPr>
          <p:nvPr/>
        </p:nvSpPr>
        <p:spPr>
          <a:xfrm>
            <a:off x="246580" y="2085655"/>
            <a:ext cx="7572054" cy="4543746"/>
          </a:xfrm>
          <a:prstGeom prst="rect">
            <a:avLst/>
          </a:prstGeom>
        </p:spPr>
        <p:txBody>
          <a:bodyPr>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bg1">
                    <a:lumMod val="85000"/>
                    <a:lumOff val="15000"/>
                  </a:schemeClr>
                </a:solidFill>
                <a:effectLst/>
                <a:uLnTx/>
                <a:uFillTx/>
                <a:latin typeface="Meiryo" pitchFamily="34" charset="-128"/>
                <a:ea typeface="Meiryo" pitchFamily="34" charset="-128"/>
                <a:cs typeface="Arial Unicode MS" pitchFamily="34" charset="-128"/>
              </a:rPr>
              <a:t>Sample Timing</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10:30	Depart  PortMiami, pass Freedom Tower, Miami  AA Arena, </a:t>
            </a:r>
            <a:r>
              <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travel up historic Brickell 	Avenue,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and scenic </a:t>
            </a: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Coral Way, arrive at 17</a:t>
            </a:r>
            <a:r>
              <a:rPr kumimoji="0" lang="en-US" sz="1200" i="0" u="none" strike="noStrike" kern="1200" cap="none" spc="0" normalizeH="0" baseline="3000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th</a:t>
            </a: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Avenue and 8</a:t>
            </a:r>
            <a:r>
              <a:rPr lang="en-US" sz="1200" baseline="30000" dirty="0" smtClean="0">
                <a:solidFill>
                  <a:schemeClr val="accent1">
                    <a:lumMod val="40000"/>
                    <a:lumOff val="60000"/>
                  </a:schemeClr>
                </a:solidFill>
                <a:latin typeface="Meiryo" pitchFamily="34" charset="-128"/>
                <a:ea typeface="Meiryo" pitchFamily="34" charset="-128"/>
                <a:cs typeface="Arial Unicode MS" pitchFamily="34" charset="-128"/>
              </a:rPr>
              <a:t>th</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 Street </a:t>
            </a:r>
            <a:r>
              <a:rPr lang="en-US" sz="1200" dirty="0" smtClean="0">
                <a:solidFill>
                  <a:schemeClr val="bg1">
                    <a:lumMod val="85000"/>
                    <a:lumOff val="15000"/>
                  </a:schemeClr>
                </a:solidFill>
                <a:latin typeface="Meiryo" pitchFamily="34" charset="-128"/>
                <a:ea typeface="Meiryo" pitchFamily="34" charset="-128"/>
                <a:cs typeface="Arial Unicode MS" pitchFamily="34" charset="-128"/>
              </a:rPr>
              <a:t>“Calle Ocho” </a:t>
            </a:r>
            <a:r>
              <a:rPr lang="en-US" sz="1200" i="1" dirty="0" smtClean="0">
                <a:solidFill>
                  <a:schemeClr val="accent1">
                    <a:lumMod val="40000"/>
                    <a:lumOff val="60000"/>
                  </a:schemeClr>
                </a:solidFill>
                <a:latin typeface="Meiryo" pitchFamily="34" charset="-128"/>
                <a:ea typeface="Meiryo" pitchFamily="34" charset="-128"/>
                <a:cs typeface="Arial Unicode MS" pitchFamily="34" charset="-128"/>
              </a:rPr>
              <a:t>– the 	heart  of Little Havana,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where Cuba in MIAMI tour excursion begins</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120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11:00	Start walking</a:t>
            </a:r>
            <a:r>
              <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 tour at </a:t>
            </a:r>
            <a:r>
              <a:rPr kumimoji="0" lang="en-US" sz="1200" i="0" u="none" strike="noStrike" kern="1200" cap="none" spc="0" normalizeH="0" baseline="0" noProof="0" dirty="0" smtClean="0">
                <a:ln>
                  <a:noFill/>
                </a:ln>
                <a:solidFill>
                  <a:schemeClr val="bg1">
                    <a:lumMod val="85000"/>
                    <a:lumOff val="15000"/>
                  </a:schemeClr>
                </a:solidFill>
                <a:effectLst/>
                <a:uLnTx/>
                <a:uFillTx/>
                <a:latin typeface="Meiryo" pitchFamily="34" charset="-128"/>
                <a:ea typeface="Meiryo" pitchFamily="34" charset="-128"/>
                <a:cs typeface="Arial Unicode MS" pitchFamily="34" charset="-128"/>
              </a:rPr>
              <a:t>Futurama</a:t>
            </a: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 for an “Artist</a:t>
            </a:r>
            <a:r>
              <a:rPr lang="en-US" sz="1200" noProof="0" dirty="0" smtClean="0">
                <a:solidFill>
                  <a:schemeClr val="accent1">
                    <a:lumMod val="40000"/>
                    <a:lumOff val="60000"/>
                  </a:schemeClr>
                </a:solidFill>
                <a:latin typeface="Meiryo" pitchFamily="34" charset="-128"/>
                <a:ea typeface="Meiryo" pitchFamily="34" charset="-128"/>
                <a:cs typeface="Arial Unicode MS" pitchFamily="34" charset="-128"/>
              </a:rPr>
              <a:t>s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Welcome“ </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11:30	Walk</a:t>
            </a:r>
            <a:r>
              <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 towards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a:t>
            </a:r>
            <a:r>
              <a:rPr lang="en-US" sz="1200" dirty="0" smtClean="0">
                <a:solidFill>
                  <a:schemeClr val="bg1">
                    <a:lumMod val="85000"/>
                    <a:lumOff val="15000"/>
                  </a:schemeClr>
                </a:solidFill>
                <a:latin typeface="Meiryo" pitchFamily="34" charset="-128"/>
                <a:ea typeface="Meiryo" pitchFamily="34" charset="-128"/>
                <a:cs typeface="Arial Unicode MS" pitchFamily="34" charset="-128"/>
              </a:rPr>
              <a:t>Ball and Chain</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 for lunch, entertainment and  on-site shopping</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12:30	Walk</a:t>
            </a:r>
            <a:r>
              <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 towards </a:t>
            </a:r>
            <a:r>
              <a:rPr kumimoji="0" lang="en-US" sz="1200" i="0" u="none" strike="noStrike" kern="1200" cap="none" spc="0" normalizeH="0" noProof="0" dirty="0" smtClean="0">
                <a:ln>
                  <a:noFill/>
                </a:ln>
                <a:solidFill>
                  <a:schemeClr val="bg1">
                    <a:lumMod val="85000"/>
                    <a:lumOff val="15000"/>
                  </a:schemeClr>
                </a:solidFill>
                <a:effectLst/>
                <a:uLnTx/>
                <a:uFillTx/>
                <a:latin typeface="Meiryo" pitchFamily="34" charset="-128"/>
                <a:ea typeface="Meiryo" pitchFamily="34" charset="-128"/>
                <a:cs typeface="Arial Unicode MS" pitchFamily="34" charset="-128"/>
              </a:rPr>
              <a:t>CubaOcho Art and Research Center </a:t>
            </a:r>
            <a:r>
              <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to listen to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traditional Cuban 	folkloric music and dances</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01:00	Join a lecture and cigar rolling demonstration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a</a:t>
            </a: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t the </a:t>
            </a:r>
            <a:r>
              <a:rPr kumimoji="0" lang="en-US" sz="1200" i="0" u="none" strike="noStrike" kern="1200" cap="none" spc="0" normalizeH="0" noProof="0" dirty="0" smtClean="0">
                <a:ln>
                  <a:noFill/>
                </a:ln>
                <a:solidFill>
                  <a:schemeClr val="bg1">
                    <a:lumMod val="85000"/>
                    <a:lumOff val="15000"/>
                  </a:schemeClr>
                </a:solidFill>
                <a:effectLst/>
                <a:uLnTx/>
                <a:uFillTx/>
                <a:latin typeface="Meiryo" pitchFamily="34" charset="-128"/>
                <a:ea typeface="Meiryo" pitchFamily="34" charset="-128"/>
                <a:cs typeface="Arial Unicode MS" pitchFamily="34" charset="-128"/>
              </a:rPr>
              <a:t>Little Havana Cigar Factory</a:t>
            </a:r>
            <a:endParaRPr kumimoji="0" lang="en-US" sz="1200" i="0" u="none" strike="noStrike" kern="1200" cap="none" spc="0" normalizeH="0" baseline="0" noProof="0" dirty="0" smtClean="0">
              <a:ln>
                <a:noFill/>
              </a:ln>
              <a:solidFill>
                <a:schemeClr val="bg1">
                  <a:lumMod val="85000"/>
                  <a:lumOff val="15000"/>
                </a:schemeClr>
              </a:solidFill>
              <a:effectLst/>
              <a:uLnTx/>
              <a:uFillTx/>
              <a:latin typeface="Meiryo" pitchFamily="34" charset="-128"/>
              <a:ea typeface="Meiryo" pitchFamily="34" charset="-128"/>
              <a:cs typeface="Arial Unicode MS" pitchFamily="34" charset="-128"/>
            </a:endParaRPr>
          </a:p>
          <a:p>
            <a:pPr marL="342900" lvl="0" indent="-342900" fontAlgn="auto">
              <a:spcBef>
                <a:spcPct val="20000"/>
              </a:spcBef>
              <a:spcAft>
                <a:spcPts val="0"/>
              </a:spcAf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01:30		</a:t>
            </a:r>
            <a:r>
              <a:rPr lang="en-US" sz="1200" dirty="0">
                <a:solidFill>
                  <a:schemeClr val="accent1">
                    <a:lumMod val="40000"/>
                    <a:lumOff val="60000"/>
                  </a:schemeClr>
                </a:solidFill>
                <a:latin typeface="Meiryo" pitchFamily="34" charset="-128"/>
                <a:ea typeface="Meiryo" pitchFamily="34" charset="-128"/>
                <a:cs typeface="Arial Unicode MS" pitchFamily="34" charset="-128"/>
              </a:rPr>
              <a:t>T</a:t>
            </a: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our “</a:t>
            </a:r>
            <a:r>
              <a:rPr kumimoji="0" lang="en-US" sz="1200" i="0" u="none" strike="noStrike" kern="1200" cap="none" spc="0" normalizeH="0" baseline="0" noProof="0" dirty="0" smtClean="0">
                <a:ln>
                  <a:noFill/>
                </a:ln>
                <a:solidFill>
                  <a:schemeClr val="bg1">
                    <a:lumMod val="85000"/>
                    <a:lumOff val="15000"/>
                  </a:schemeClr>
                </a:solidFill>
                <a:effectLst/>
                <a:uLnTx/>
                <a:uFillTx/>
                <a:latin typeface="Meiryo" pitchFamily="34" charset="-128"/>
                <a:ea typeface="Meiryo" pitchFamily="34" charset="-128"/>
                <a:cs typeface="Arial Unicode MS" pitchFamily="34" charset="-128"/>
              </a:rPr>
              <a:t>Domino Park</a:t>
            </a: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  and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the </a:t>
            </a:r>
            <a:r>
              <a:rPr lang="en-US" sz="1200" dirty="0" smtClean="0">
                <a:solidFill>
                  <a:schemeClr val="bg1">
                    <a:lumMod val="85000"/>
                    <a:lumOff val="15000"/>
                  </a:schemeClr>
                </a:solidFill>
                <a:latin typeface="Meiryo" pitchFamily="34" charset="-128"/>
                <a:ea typeface="Meiryo" pitchFamily="34" charset="-128"/>
                <a:cs typeface="Arial Unicode MS" pitchFamily="34" charset="-128"/>
              </a:rPr>
              <a:t>Tower T</a:t>
            </a:r>
            <a:r>
              <a:rPr lang="en-US" sz="1200" dirty="0" smtClean="0">
                <a:solidFill>
                  <a:schemeClr val="bg1">
                    <a:lumMod val="85000"/>
                    <a:lumOff val="15000"/>
                  </a:schemeClr>
                </a:solidFill>
                <a:latin typeface="Meiryo" pitchFamily="34" charset="-128"/>
                <a:ea typeface="Meiryo" pitchFamily="34" charset="-128"/>
              </a:rPr>
              <a:t>heatre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featuring historical Cuban</a:t>
            </a:r>
            <a:r>
              <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films </a:t>
            </a:r>
            <a:endPar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01:45	Head to </a:t>
            </a:r>
            <a:r>
              <a:rPr kumimoji="0" lang="en-US" sz="1200" i="0" u="none" strike="noStrike" kern="1200" cap="none" spc="0" normalizeH="0" baseline="0" noProof="0" dirty="0" smtClean="0">
                <a:ln>
                  <a:noFill/>
                </a:ln>
                <a:solidFill>
                  <a:schemeClr val="bg1">
                    <a:lumMod val="85000"/>
                    <a:lumOff val="15000"/>
                  </a:schemeClr>
                </a:solidFill>
                <a:effectLst/>
                <a:uLnTx/>
                <a:uFillTx/>
                <a:latin typeface="Meiryo" pitchFamily="34" charset="-128"/>
                <a:ea typeface="Meiryo" pitchFamily="34" charset="-128"/>
                <a:cs typeface="Arial Unicode MS" pitchFamily="34" charset="-128"/>
              </a:rPr>
              <a:t>Azucar Ice Cream Company </a:t>
            </a: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for homemade Cuban ice </a:t>
            </a:r>
            <a:r>
              <a:rPr lang="en-US" sz="1200" dirty="0" smtClean="0">
                <a:solidFill>
                  <a:schemeClr val="accent1">
                    <a:lumMod val="40000"/>
                    <a:lumOff val="60000"/>
                  </a:schemeClr>
                </a:solidFill>
                <a:latin typeface="Meiryo" pitchFamily="34" charset="-128"/>
                <a:ea typeface="Meiryo" pitchFamily="34" charset="-128"/>
                <a:cs typeface="Arial Unicode MS" pitchFamily="34" charset="-128"/>
              </a:rPr>
              <a:t>c</a:t>
            </a: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ream tasting</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02:00	Complete tour, embark bus</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02:30		Arrive at Miami International Airport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Duration:		3.5  Hours</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Departure: 		10:30am</a:t>
            </a:r>
            <a:r>
              <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 - </a:t>
            </a: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11:30am,</a:t>
            </a:r>
            <a:r>
              <a:rPr kumimoji="0" lang="en-US" sz="1200" i="0" u="none" strike="noStrike" kern="1200" cap="none" spc="0" normalizeH="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 at 15 minute intervals</a:t>
            </a:r>
            <a:endParaRPr kumimoji="0" lang="en-US" sz="1200" i="1"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Maximum:		500 max</a:t>
            </a:r>
            <a:endParaRPr kumimoji="0" lang="en-US" sz="1200" i="1"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200" i="0"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rPr>
              <a:t>Minimum:		100</a:t>
            </a:r>
            <a:endParaRPr kumimoji="0" lang="en-US" sz="1200" i="1" u="none" strike="noStrike" kern="1200" cap="none" spc="0" normalizeH="0" baseline="0" noProof="0" dirty="0" smtClean="0">
              <a:ln>
                <a:noFill/>
              </a:ln>
              <a:solidFill>
                <a:schemeClr val="accent1">
                  <a:lumMod val="40000"/>
                  <a:lumOff val="60000"/>
                </a:schemeClr>
              </a:solidFill>
              <a:effectLst/>
              <a:uLnTx/>
              <a:uFillTx/>
              <a:latin typeface="Meiryo" pitchFamily="34" charset="-128"/>
              <a:ea typeface="Meiryo"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pPr algn="r"/>
            <a:r>
              <a:rPr lang="en-US" sz="2800" dirty="0" smtClean="0">
                <a:solidFill>
                  <a:schemeClr val="accent1">
                    <a:lumMod val="40000"/>
                    <a:lumOff val="60000"/>
                  </a:schemeClr>
                </a:solidFill>
                <a:latin typeface="Meiryo" pitchFamily="34" charset="-128"/>
                <a:ea typeface="Meiryo" pitchFamily="34" charset="-128"/>
              </a:rPr>
              <a:t>Tour Brand Image - Transportation</a:t>
            </a:r>
            <a:endParaRPr lang="en-US" sz="2800" dirty="0">
              <a:solidFill>
                <a:schemeClr val="accent1">
                  <a:lumMod val="40000"/>
                  <a:lumOff val="60000"/>
                </a:schemeClr>
              </a:solidFill>
              <a:latin typeface="Meiryo" pitchFamily="34" charset="-128"/>
              <a:ea typeface="Meiryo" pitchFamily="34" charset="-128"/>
            </a:endParaRPr>
          </a:p>
        </p:txBody>
      </p:sp>
      <p:sp>
        <p:nvSpPr>
          <p:cNvPr id="6" name="Text Placeholder 5"/>
          <p:cNvSpPr>
            <a:spLocks noGrp="1"/>
          </p:cNvSpPr>
          <p:nvPr>
            <p:ph type="body" sz="half" idx="16"/>
          </p:nvPr>
        </p:nvSpPr>
        <p:spPr>
          <a:xfrm>
            <a:off x="4202130" y="2280862"/>
            <a:ext cx="4582273" cy="2311685"/>
          </a:xfrm>
        </p:spPr>
        <p:txBody>
          <a:bodyPr anchor="ctr">
            <a:normAutofit/>
          </a:bodyPr>
          <a:lstStyle/>
          <a:p>
            <a:pPr lvl="0"/>
            <a:r>
              <a:rPr lang="en-US" dirty="0" smtClean="0">
                <a:solidFill>
                  <a:schemeClr val="accent1">
                    <a:lumMod val="40000"/>
                    <a:lumOff val="60000"/>
                  </a:schemeClr>
                </a:solidFill>
                <a:latin typeface="Meiryo" pitchFamily="34" charset="-128"/>
                <a:ea typeface="Meiryo" pitchFamily="34" charset="-128"/>
              </a:rPr>
              <a:t>Your experience begins as we escort you on board our modern coaches with high back reclining seats, TV monitors, Public Announcement systems, Wi-Fi, bathroom, luggage storage, air conditioning, custom uniformed drivers.</a:t>
            </a:r>
          </a:p>
          <a:p>
            <a:pPr lvl="0"/>
            <a:r>
              <a:rPr lang="en-US" dirty="0" smtClean="0">
                <a:solidFill>
                  <a:schemeClr val="accent1">
                    <a:lumMod val="40000"/>
                    <a:lumOff val="60000"/>
                  </a:schemeClr>
                </a:solidFill>
                <a:latin typeface="Meiryo" pitchFamily="34" charset="-128"/>
                <a:ea typeface="Meiryo" pitchFamily="34" charset="-128"/>
              </a:rPr>
              <a:t>Travel past historic points of interest significant to the Cuban experience in Miami.</a:t>
            </a:r>
            <a:endParaRPr lang="en-US" dirty="0"/>
          </a:p>
        </p:txBody>
      </p:sp>
      <p:pic>
        <p:nvPicPr>
          <p:cNvPr id="9" name="Picture 8"/>
          <p:cNvPicPr/>
          <p:nvPr/>
        </p:nvPicPr>
        <p:blipFill>
          <a:blip r:embed="rId2">
            <a:duotone>
              <a:prstClr val="black"/>
              <a:schemeClr val="accent1">
                <a:tint val="45000"/>
                <a:satMod val="400000"/>
              </a:schemeClr>
            </a:duotone>
            <a:lum bright="-10000" contrast="18000"/>
          </a:blip>
          <a:srcRect l="9455" t="4877" r="52489" b="61730"/>
          <a:stretch>
            <a:fillRect/>
          </a:stretch>
        </p:blipFill>
        <p:spPr bwMode="auto">
          <a:xfrm>
            <a:off x="7941924" y="780836"/>
            <a:ext cx="1202075" cy="955497"/>
          </a:xfrm>
          <a:prstGeom prst="rect">
            <a:avLst/>
          </a:prstGeom>
          <a:ln>
            <a:noFill/>
          </a:ln>
          <a:effectLst>
            <a:softEdge rad="112500"/>
          </a:effectLst>
        </p:spPr>
      </p:pic>
      <p:pic>
        <p:nvPicPr>
          <p:cNvPr id="10" name="Picture 9"/>
          <p:cNvPicPr>
            <a:picLocks noChangeAspect="1"/>
          </p:cNvPicPr>
          <p:nvPr/>
        </p:nvPicPr>
        <p:blipFill>
          <a:blip r:embed="rId3" cstate="print">
            <a:duotone>
              <a:prstClr val="black"/>
              <a:srgbClr val="D9C3A5">
                <a:tint val="50000"/>
                <a:satMod val="180000"/>
              </a:srgbClr>
            </a:duotone>
            <a:extLst>
              <a:ext uri="{BEBA8EAE-BF5A-486C-A8C5-ECC9F3942E4B}">
                <a14:imgProps xmlns:a14="http://schemas.microsoft.com/office/drawing/2010/main">
                  <a14:imgLayer r:embed="rId4">
                    <a14:imgEffect>
                      <a14:colorTemperature colorTemp="4700"/>
                    </a14:imgEffect>
                    <a14:imgEffect>
                      <a14:saturation sat="200000"/>
                    </a14:imgEffect>
                  </a14:imgLayer>
                </a14:imgProps>
              </a:ext>
              <a:ext uri="{28A0092B-C50C-407E-A947-70E740481C1C}">
                <a14:useLocalDpi xmlns:a14="http://schemas.microsoft.com/office/drawing/2010/main" val="0"/>
              </a:ext>
            </a:extLst>
          </a:blip>
          <a:stretch>
            <a:fillRect/>
          </a:stretch>
        </p:blipFill>
        <p:spPr>
          <a:xfrm>
            <a:off x="235447" y="2343780"/>
            <a:ext cx="3884489" cy="2030705"/>
          </a:xfrm>
          <a:prstGeom prst="rect">
            <a:avLst/>
          </a:prstGeom>
          <a:ln>
            <a:noFill/>
          </a:ln>
          <a:effectLst>
            <a:softEdge rad="112500"/>
          </a:effectLst>
        </p:spPr>
      </p:pic>
      <p:pic>
        <p:nvPicPr>
          <p:cNvPr id="33796" name="Picture 4" descr="http://www.orvis.com/orvis_assets/prodimg/4G06F1CJ.jpg">
            <a:hlinkClick r:id="rId5"/>
          </p:cNvPr>
          <p:cNvPicPr>
            <a:picLocks noChangeAspect="1" noChangeArrowheads="1"/>
          </p:cNvPicPr>
          <p:nvPr/>
        </p:nvPicPr>
        <p:blipFill>
          <a:blip r:embed="rId6">
            <a:duotone>
              <a:prstClr val="black"/>
              <a:srgbClr val="D9C3A5">
                <a:tint val="50000"/>
                <a:satMod val="180000"/>
              </a:srgbClr>
            </a:duotone>
            <a:lum bright="-29000" contrast="80000"/>
          </a:blip>
          <a:srcRect/>
          <a:stretch>
            <a:fillRect/>
          </a:stretch>
        </p:blipFill>
        <p:spPr bwMode="auto">
          <a:xfrm>
            <a:off x="5282379" y="4335694"/>
            <a:ext cx="1881419" cy="1881419"/>
          </a:xfrm>
          <a:prstGeom prst="rect">
            <a:avLst/>
          </a:prstGeom>
          <a:ln>
            <a:noFill/>
          </a:ln>
          <a:effectLst>
            <a:softEdge rad="112500"/>
          </a:effectLst>
        </p:spPr>
      </p:pic>
      <p:pic>
        <p:nvPicPr>
          <p:cNvPr id="15" name="Picture 14" descr="https://encrypted-tbn2.gstatic.com/images?q=tbn:ANd9GcSy9CZAHuwCya2TbQX30vkzGcTu0VBOcwTNObzliwIZ7-shpdIL2iZMknl1">
            <a:hlinkClick r:id="rId7"/>
          </p:cNvPr>
          <p:cNvPicPr/>
          <p:nvPr/>
        </p:nvPicPr>
        <p:blipFill>
          <a:blip r:embed="rId8">
            <a:duotone>
              <a:prstClr val="black"/>
              <a:srgbClr val="D9C3A5">
                <a:tint val="50000"/>
                <a:satMod val="180000"/>
              </a:srgbClr>
            </a:duotone>
          </a:blip>
          <a:srcRect/>
          <a:stretch>
            <a:fillRect/>
          </a:stretch>
        </p:blipFill>
        <p:spPr bwMode="auto">
          <a:xfrm>
            <a:off x="1362342" y="4617057"/>
            <a:ext cx="2638425" cy="17335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TC104033917[[fn=Berlin]]</Template>
  <TotalTime>257</TotalTime>
  <Words>744</Words>
  <Application>Microsoft Office PowerPoint</Application>
  <PresentationFormat>Letter Paper (8.5x11 in)</PresentationFormat>
  <Paragraphs>68</Paragraphs>
  <Slides>12</Slides>
  <Notes>7</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Berlin</vt:lpstr>
      <vt:lpstr>CUBA IN MIAMI</vt:lpstr>
      <vt:lpstr>Tour Experience – the SIGHTS</vt:lpstr>
      <vt:lpstr>Tour Experience – the SIGHTS</vt:lpstr>
      <vt:lpstr>Tour Experience – the FLAVORS</vt:lpstr>
      <vt:lpstr>Tour Experience – the SOUNDS</vt:lpstr>
      <vt:lpstr>Tour Experience – the CULTURE</vt:lpstr>
      <vt:lpstr>Tour Experience – the PEOPLE</vt:lpstr>
      <vt:lpstr>Tour Description – CUBA IN MIAMI</vt:lpstr>
      <vt:lpstr>Tour Brand Image - Transportation</vt:lpstr>
      <vt:lpstr>Tour Brand Image - Uniforms</vt:lpstr>
      <vt:lpstr>Tour Brand Image - Passport</vt:lpstr>
      <vt:lpstr>CUBA IN MIAMI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Jeannette</dc:creator>
  <cp:lastModifiedBy>Lourdes Hainlin</cp:lastModifiedBy>
  <cp:revision>31</cp:revision>
  <dcterms:created xsi:type="dcterms:W3CDTF">2013-07-15T20:24:27Z</dcterms:created>
  <dcterms:modified xsi:type="dcterms:W3CDTF">2014-07-17T14:56:06Z</dcterms:modified>
</cp:coreProperties>
</file>